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5" r:id="rId3"/>
    <p:sldMasterId id="2147483675" r:id="rId4"/>
    <p:sldMasterId id="2147483684" r:id="rId5"/>
    <p:sldMasterId id="2147483687" r:id="rId6"/>
  </p:sldMasterIdLst>
  <p:notesMasterIdLst>
    <p:notesMasterId r:id="rId8"/>
  </p:notesMasterIdLst>
  <p:handoutMasterIdLst>
    <p:handoutMasterId r:id="rId67"/>
  </p:handoutMasterIdLst>
  <p:sldIdLst>
    <p:sldId id="287" r:id="rId7"/>
    <p:sldId id="916" r:id="rId9"/>
    <p:sldId id="1061" r:id="rId10"/>
    <p:sldId id="1062" r:id="rId11"/>
    <p:sldId id="1063" r:id="rId12"/>
    <p:sldId id="1064" r:id="rId13"/>
    <p:sldId id="1065" r:id="rId14"/>
    <p:sldId id="1066" r:id="rId15"/>
    <p:sldId id="1067" r:id="rId16"/>
    <p:sldId id="1068" r:id="rId17"/>
    <p:sldId id="1069" r:id="rId18"/>
    <p:sldId id="1070" r:id="rId19"/>
    <p:sldId id="1071" r:id="rId20"/>
    <p:sldId id="1072" r:id="rId21"/>
    <p:sldId id="1130" r:id="rId22"/>
    <p:sldId id="1131" r:id="rId23"/>
    <p:sldId id="1132" r:id="rId24"/>
    <p:sldId id="1073" r:id="rId25"/>
    <p:sldId id="1074" r:id="rId26"/>
    <p:sldId id="1123" r:id="rId27"/>
    <p:sldId id="1124" r:id="rId28"/>
    <p:sldId id="1076" r:id="rId29"/>
    <p:sldId id="1077" r:id="rId30"/>
    <p:sldId id="1078" r:id="rId31"/>
    <p:sldId id="1079" r:id="rId32"/>
    <p:sldId id="1125" r:id="rId33"/>
    <p:sldId id="1081" r:id="rId34"/>
    <p:sldId id="1082" r:id="rId35"/>
    <p:sldId id="1083" r:id="rId36"/>
    <p:sldId id="1084" r:id="rId37"/>
    <p:sldId id="1085" r:id="rId38"/>
    <p:sldId id="1086" r:id="rId39"/>
    <p:sldId id="1087" r:id="rId40"/>
    <p:sldId id="1088" r:id="rId41"/>
    <p:sldId id="1089" r:id="rId42"/>
    <p:sldId id="1128" r:id="rId43"/>
    <p:sldId id="1127" r:id="rId44"/>
    <p:sldId id="1090" r:id="rId45"/>
    <p:sldId id="1129" r:id="rId46"/>
    <p:sldId id="1091" r:id="rId47"/>
    <p:sldId id="919" r:id="rId48"/>
    <p:sldId id="825" r:id="rId49"/>
    <p:sldId id="349" r:id="rId50"/>
    <p:sldId id="750" r:id="rId51"/>
    <p:sldId id="737" r:id="rId52"/>
    <p:sldId id="821" r:id="rId53"/>
    <p:sldId id="820" r:id="rId54"/>
    <p:sldId id="822" r:id="rId55"/>
    <p:sldId id="823" r:id="rId56"/>
    <p:sldId id="1134" r:id="rId57"/>
    <p:sldId id="1135" r:id="rId58"/>
    <p:sldId id="1136" r:id="rId59"/>
    <p:sldId id="1137" r:id="rId60"/>
    <p:sldId id="1138" r:id="rId61"/>
    <p:sldId id="1139" r:id="rId62"/>
    <p:sldId id="1140" r:id="rId63"/>
    <p:sldId id="1141" r:id="rId64"/>
    <p:sldId id="1142" r:id="rId65"/>
    <p:sldId id="499" r:id="rId66"/>
  </p:sldIdLst>
  <p:sldSz cx="12192000" cy="6858000"/>
  <p:notesSz cx="6858000" cy="9144000"/>
  <p:embeddedFontLst>
    <p:embeddedFont>
      <p:font typeface="HarmonyOS Sans SC" panose="00000500000000000000" charset="-122"/>
      <p:regular r:id="rId72"/>
    </p:embeddedFont>
    <p:embeddedFont>
      <p:font typeface="MiSans Heavy" panose="00000A00000000000000" charset="-122"/>
      <p:bold r:id="rId73"/>
    </p:embeddedFont>
    <p:embeddedFont>
      <p:font typeface="微软雅黑" panose="020B0503020204020204" charset="-122"/>
      <p:regular r:id="rId74"/>
    </p:embeddedFont>
    <p:embeddedFont>
      <p:font typeface="思源宋体 CN Heavy" panose="02020900000000000000" charset="-122"/>
      <p:bold r:id="rId75"/>
    </p:embeddedFont>
    <p:embeddedFont>
      <p:font typeface="黑体" panose="02010609060101010101" charset="-122"/>
      <p:regular r:id="rId76"/>
    </p:embeddedFont>
    <p:embeddedFont>
      <p:font typeface="方正公文小标宋" panose="02000500000000000000" charset="-122"/>
      <p:regular r:id="rId77"/>
    </p:embeddedFont>
    <p:embeddedFont>
      <p:font typeface="楷体" panose="02010609060101010101" pitchFamily="49" charset="-122"/>
      <p:regular r:id="rId78"/>
    </p:embeddedFont>
    <p:embeddedFont>
      <p:font typeface="方正小标宋_GBK" panose="03000509000000000000" charset="-122"/>
      <p:regular r:id="rId79"/>
    </p:embeddedFont>
    <p:embeddedFont>
      <p:font typeface="等线" panose="02010600030101010101" charset="-122"/>
      <p:regular r:id="rId80"/>
    </p:embeddedFont>
    <p:embeddedFont>
      <p:font typeface="等线 Light" panose="02010600030101010101" charset="-122"/>
      <p:regular r:id="rId81"/>
    </p:embeddedFont>
  </p:embeddedFontLst>
  <p:custDataLst>
    <p:tags r:id="rId8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微软用户" initials="微软用户" lastIdx="1" clrIdx="0"/>
  <p:cmAuthor id="1" name="bing" initials="b" lastIdx="1" clrIdx="0"/>
  <p:cmAuthor id="2" name="作者" initials="A" lastIdx="0" clrIdx="1"/>
  <p:cmAuthor id="3" name="fafa" initials="f" lastIdx="2" clrIdx="1"/>
  <p:cmAuthor id="4" name="王习习" initials="王" lastIdx="2" clrIdx="0"/>
  <p:cmAuthor id="76" name=" " initials="" lastIdx="1" clrIdx="25"/>
  <p:cmAuthor id="6" name="40733" initials="4" lastIdx="2" clrIdx="5"/>
  <p:cmAuthor id="5" name="rose" initials="r" lastIdx="4" clrIdx="3"/>
  <p:cmAuthor id="7" name="未知用户2" initials="未" lastIdx="43" clrIdx="1"/>
  <p:cmAuthor id="8" name="clm" initials="c" lastIdx="15" clrIdx="0"/>
  <p:cmAuthor id="9" name="ww7685" initials="w" lastIdx="3" clrIdx="0"/>
  <p:cmAuthor id="10" name="1" initials="1" lastIdx="1" clrIdx="9"/>
  <p:cmAuthor id="11" name="张云芸" initials="张" lastIdx="1" clrIdx="10"/>
  <p:cmAuthor id="12" name="gujun" initials="g" lastIdx="1" clrIdx="10"/>
  <p:cmAuthor id="13" name="xht" initials="x" lastIdx="1" clrIdx="12"/>
  <p:cmAuthor id="16" name="chenbo01" initials="c" lastIdx="1" clrIdx="15"/>
  <p:cmAuthor id="17" name="zfxm" initials="z" lastIdx="1" clrIdx="16"/>
  <p:cmAuthor id="15" name="liuqi" initials="l" lastIdx="5" clrIdx="15"/>
  <p:cmAuthor id="46" name="meng_" initials="m" lastIdx="7" clrIdx="45"/>
  <p:cmAuthor id="21" name="chenhaitao" initials="c" lastIdx="1" clrIdx="20"/>
  <p:cmAuthor id="22" name="admin" initials="admin" lastIdx="1" clrIdx="21"/>
  <p:cmAuthor id="14" name="landy1125@outlook.com" initials="l" lastIdx="2" clrIdx="12"/>
  <p:cmAuthor id="19" name="455820239" initials="4" lastIdx="6" clrIdx="18"/>
  <p:cmAuthor id="20" name="lopen" initials="l" lastIdx="1" clrIdx="19"/>
  <p:cmAuthor id="43" name="ZJK" initials="Z" lastIdx="5" clrIdx="42"/>
  <p:cmAuthor id="1411827" name="黄晓平" initials="黄" lastIdx="0" clrIdx="0"/>
  <p:cmAuthor id="18" name="gt" initials="g" lastIdx="10" clrIdx="17"/>
  <p:cmAuthor id="23" name="未知用户18" initials="未知用户18" lastIdx="1" clrIdx="21"/>
  <p:cmAuthor id="24" name="邢 术锋" initials="邢" lastIdx="1" clrIdx="21"/>
  <p:cmAuthor id="25" name="fei Ren" initials="fR" lastIdx="1" clrIdx="25"/>
  <p:cmAuthor id="26" name="未知用户21" initials="未知用户21" lastIdx="1" clrIdx="24"/>
  <p:cmAuthor id="27" name="未知用户22" initials="未知用户22" lastIdx="1" clrIdx="25"/>
  <p:cmAuthor id="28" name="未知用户23" initials="未知用户23" lastIdx="1" clrIdx="26"/>
  <p:cmAuthor id="29" name="未知用户24" initials="未知用户24" lastIdx="1" clrIdx="27"/>
  <p:cmAuthor id="30" name="未知用户25" initials="未知用户25" lastIdx="1" clrIdx="28"/>
  <p:cmAuthor id="31" name="未知用户26" initials="未知用户26" lastIdx="1" clrIdx="29"/>
  <p:cmAuthor id="32" name="未知用户27" initials="未知用户27" lastIdx="1" clrIdx="30"/>
  <p:cmAuthor id="33" name="未知用户28" initials="未知用户28" lastIdx="1" clrIdx="31"/>
  <p:cmAuthor id="34" name="未知用户6" initials="未知用户6" lastIdx="1" clrIdx="9"/>
  <p:cmAuthor id="35" name="XUWEI" initials="X" lastIdx="1" clrIdx="10"/>
  <p:cmAuthor id="36" name="仉 凯" initials="仉" lastIdx="1" clrIdx="18"/>
  <p:cmAuthor id="37" name="安 宝来" initials="安" lastIdx="2" clrIdx="19"/>
  <p:cmAuthor id="38" name="R480" initials="R" lastIdx="1" clrIdx="21"/>
  <p:cmAuthor id="39" name="未知用户34" initials="未知用户34" lastIdx="1" clrIdx="37"/>
  <p:cmAuthor id="40" name="12506" initials="1" lastIdx="3" clrIdx="26"/>
  <p:cmAuthor id="41" name="未知用户35" initials="未" lastIdx="1" clrIdx="38"/>
  <p:cmAuthor id="42" name="hm" initials="h" lastIdx="10" clrIdx="41"/>
  <p:cmAuthor id="49" name="duanfh" initials="d" lastIdx="1" clrIdx="48"/>
  <p:cmAuthor id="2001" name="骆倩怡_Znauj26B" initials="authorId_382814100" lastIdx="0" clrIdx="0"/>
  <p:cmAuthor id="77" name="罗芬" initials="罗芬" lastIdx="1" clrIdx="47"/>
  <p:cmAuthor id="78" name="易超" initials="易超" lastIdx="2" clrIdx="27"/>
  <p:cmAuthor id="307" name="未知用户93" initials="" lastIdx="1" clrIdx="0"/>
  <p:cmAuthor id="308" name="未知用户90" initials="" lastIdx="5" clrIdx="1"/>
  <p:cmAuthor id="309" name="未知用户91" initials="" lastIdx="0" clrIdx="1"/>
  <p:cmAuthor id="310" name="未知用户92" initials="" lastIdx="1" clrIdx="0"/>
  <p:cmAuthor id="311" name="未知用户74" initials="" lastIdx="5" clrIdx="1"/>
  <p:cmAuthor id="312" name="未知用户75" initials="" lastIdx="8" clrIdx="0"/>
  <p:cmAuthor id="313" name="未知用户76" initials="" lastIdx="1" clrIdx="0"/>
  <p:cmAuthor id="314" name="未知用户77" initials="" lastIdx="8" clrIdx="0"/>
  <p:cmAuthor id="315" name="未知用户78" initials="" lastIdx="8" clrIdx="0"/>
  <p:cmAuthor id="316" name="未知用户79" initials="" lastIdx="1" clrIdx="0"/>
  <p:cmAuthor id="317" name="未知用户80" initials="" lastIdx="1" clrIdx="0"/>
  <p:cmAuthor id="318" name="Harry xu" initials="" lastIdx="1" clrIdx="0"/>
  <p:cmAuthor id="321" name="未知用户111" initials="未" lastIdx="1" clrIdx="1"/>
  <p:cmAuthor id="322" name="HP" initials="H" lastIdx="1" clrIdx="321"/>
  <p:cmAuthor id="287643681" name="殷格非" initials="殷" lastIdx="2" clrIdx="0"/>
  <p:cmAuthor id="287643682" name="z r" initials="zr" lastIdx="5" clrIdx="12"/>
  <p:cmAuthor id="287643683" name="8310" initials="8" lastIdx="1" clrIdx="35"/>
  <p:cmAuthor id="287643684" name="Aqf" initials="A" lastIdx="1" clrIdx="36"/>
  <p:cmAuthor id="44" name="10308000" initials="1" lastIdx="2" clrIdx="43"/>
  <p:cmAuthor id="47" name="cnki" initials="c" lastIdx="0" clrIdx="46"/>
  <p:cmAuthor id="48" name="未知的使用者80" initials="" lastIdx="0" clrIdx="0"/>
  <p:cmAuthor id="50" name="未知的使用者82" initials="" lastIdx="1" clrIdx="0"/>
  <p:cmAuthor id="191251535" name="沈霄雷" initials="沈" lastIdx="833089" clrIdx="0"/>
  <p:cmAuthor id="52" name="未知的使用者83" initials="" lastIdx="1" clrIdx="0"/>
  <p:cmAuthor id="53" name="未知的使用者118" initials="" lastIdx="1" clrIdx="0"/>
  <p:cmAuthor id="54" name="未知的使用者84" initials="" lastIdx="1" clrIdx="1"/>
  <p:cmAuthor id="55" name="未知的使用者70" initials="" lastIdx="1" clrIdx="0"/>
  <p:cmAuthor id="56" name="未知的使用者85" initials="" lastIdx="1" clrIdx="0"/>
  <p:cmAuthor id="57" name="未知的使用者40" initials="" lastIdx="1" clrIdx="0"/>
  <p:cmAuthor id="58" name="未知的使用者87" initials="" lastIdx="1" clrIdx="0"/>
  <p:cmAuthor id="59" name="曾红" initials="" lastIdx="0" clrIdx="0"/>
  <p:cmAuthor id="60" name="未知的使用者90" initials="" lastIdx="8" clrIdx="0"/>
  <p:cmAuthor id="61" name="未知的使用者29" initials="" lastIdx="1" clrIdx="0"/>
  <p:cmAuthor id="62" name="未知的使用者91" initials="" lastIdx="1" clrIdx="0"/>
  <p:cmAuthor id="63" name="未知的使用者98" initials="" lastIdx="1" clrIdx="0"/>
  <p:cmAuthor id="64" name="CHRISYU" initials="" lastIdx="1" clrIdx="0"/>
  <p:cmAuthor id="65" name="未知的使用者113" initials="" lastIdx="1" clrIdx="2"/>
  <p:cmAuthor id="66" name="liucunri" initials="" lastIdx="1" clrIdx="0"/>
  <p:cmAuthor id="67" name="未知用户9" initials="" lastIdx="1" clrIdx="0"/>
  <p:cmAuthor id="68" name="Unknown User48" initials="" lastIdx="8" clrIdx="0"/>
  <p:cmAuthor id="69" name="未知用户103" initials="" lastIdx="1" clrIdx="0"/>
  <p:cmAuthor id="70" name="Unknown User52" initials="" lastIdx="1" clrIdx="0"/>
  <p:cmAuthor id="71" name="未知的使用者42" initials="" lastIdx="1" clrIdx="0"/>
  <p:cmAuthor id="72" name="Unknown User50" initials="" lastIdx="1" clrIdx="0"/>
  <p:cmAuthor id="73" name="未知的使用者120" initials="" lastIdx="1" clrIdx="0"/>
  <p:cmAuthor id="74" name="px" initials="" lastIdx="3" clrIdx="1"/>
  <p:cmAuthor id="80" name="未知的使用者73" initials="" lastIdx="1" clrIdx="0"/>
  <p:cmAuthor id="81" name="未知的使用者24" initials="" lastIdx="8" clrIdx="0"/>
  <p:cmAuthor id="82" name="未知用户16" initials="" lastIdx="1" clrIdx="0"/>
  <p:cmAuthor id="83" name="Mary Feil-Jacobs" initials="" lastIdx="43" clrIdx="1"/>
  <p:cmAuthor id="84" name="LiuHui" initials="" lastIdx="1" clrIdx="0"/>
  <p:cmAuthor id="85" name="未知的使用者45" initials="" lastIdx="1" clrIdx="0"/>
  <p:cmAuthor id="86" name="王鹏凯" initials="" lastIdx="1" clrIdx="0"/>
  <p:cmAuthor id="87" name="未知用户104" initials="" lastIdx="1" clrIdx="0"/>
  <p:cmAuthor id="88" name="未知用户5" initials="" lastIdx="1" clrIdx="0"/>
  <p:cmAuthor id="89" name="未知的使用者10" initials="" lastIdx="3" clrIdx="1"/>
  <p:cmAuthor id="90" name="未知的使用者93" initials="" lastIdx="1" clrIdx="1"/>
  <p:cmAuthor id="92" name="LeeElva" initials="" lastIdx="1" clrIdx="0"/>
  <p:cmAuthor id="93" name="未知用户99" initials="" lastIdx="1" clrIdx="2"/>
  <p:cmAuthor id="94" name="未知的使用者34" initials="" lastIdx="1" clrIdx="0"/>
  <p:cmAuthor id="95" name="未知的使用者115" initials="" lastIdx="1" clrIdx="1"/>
  <p:cmAuthor id="96" name="未知用户57" initials="" lastIdx="1" clrIdx="0"/>
  <p:cmAuthor id="97" name="lianghb" initials="" lastIdx="19" clrIdx="0"/>
  <p:cmAuthor id="99" name="Deanna Schuler (Bookey Consulting)" initials="" lastIdx="2" clrIdx="0"/>
  <p:cmAuthor id="100" name="未知的使用者57" initials="" lastIdx="1" clrIdx="0"/>
  <p:cmAuthor id="101" name="未知的使用者16" initials="" lastIdx="6" clrIdx="0"/>
  <p:cmAuthor id="102" name="未知的使用者35" initials="" lastIdx="1" clrIdx="0"/>
  <p:cmAuthor id="103" name="未知用户102" initials="" lastIdx="1" clrIdx="1"/>
  <p:cmAuthor id="104" name="maxine" initials="" lastIdx="0" clrIdx="0"/>
  <p:cmAuthor id="105" name="未知的使用者121" initials="" lastIdx="1" clrIdx="1"/>
  <p:cmAuthor id="106" name="未知的使用者12" initials="" lastIdx="1" clrIdx="0"/>
  <p:cmAuthor id="107" name="周元元" initials="" lastIdx="5" clrIdx="0"/>
  <p:cmAuthor id="108" name="未知的使用者27" initials="" lastIdx="8" clrIdx="0"/>
  <p:cmAuthor id="110" name="未知的使用者30" initials="" lastIdx="8" clrIdx="0"/>
  <p:cmAuthor id="111" name="未知的使用者53" initials="" lastIdx="1" clrIdx="0"/>
  <p:cmAuthor id="112" name="未知用户58" initials="" lastIdx="5" clrIdx="1"/>
  <p:cmAuthor id="113" name="未知的使用者25" initials="" lastIdx="1" clrIdx="0"/>
  <p:cmAuthor id="114" name="liupeng" initials="" lastIdx="1" clrIdx="1"/>
  <p:cmAuthor id="116" name="AbuSina" initials="" lastIdx="2" clrIdx="0"/>
  <p:cmAuthor id="117" name="hl sun" initials="" lastIdx="1" clrIdx="0"/>
  <p:cmAuthor id="118" name="未知的使用者94" initials="" lastIdx="1" clrIdx="2"/>
  <p:cmAuthor id="119" name="未知用户66" initials="" lastIdx="1" clrIdx="0"/>
  <p:cmAuthor id="121" name="未知用户19" initials="" lastIdx="1" clrIdx="0"/>
  <p:cmAuthor id="122" name="周宏達JerryChou" initials="" lastIdx="6" clrIdx="2"/>
  <p:cmAuthor id="124" name="未知用户7" initials="" lastIdx="1" clrIdx="0"/>
  <p:cmAuthor id="125" name="未知的使用者56" initials="" lastIdx="1" clrIdx="0"/>
  <p:cmAuthor id="127" name="未知的使用者119" initials="" lastIdx="1" clrIdx="2"/>
  <p:cmAuthor id="128" name="未知用户59" initials="" lastIdx="0" clrIdx="1"/>
  <p:cmAuthor id="129" name="未知的使用者22" initials="" lastIdx="8" clrIdx="0"/>
  <p:cmAuthor id="130" name="未知的使用者103" initials="" lastIdx="8" clrIdx="0"/>
  <p:cmAuthor id="131" name="Wenwen" initials="" lastIdx="1" clrIdx="1"/>
  <p:cmAuthor id="132" name="未知的使用者117" initials="" lastIdx="1" clrIdx="0"/>
  <p:cmAuthor id="133" name="未知的使用者33" initials="" lastIdx="1" clrIdx="0"/>
  <p:cmAuthor id="134" name="未知的使用者28" initials="" lastIdx="1" clrIdx="0"/>
  <p:cmAuthor id="135" name="未知用户67" initials="" lastIdx="1" clrIdx="0"/>
  <p:cmAuthor id="136" name="未知用户114" initials="" lastIdx="1" clrIdx="0"/>
  <p:cmAuthor id="138" name="未知的使用者67" initials="" lastIdx="1" clrIdx="0"/>
  <p:cmAuthor id="139" name="未知的使用者46" initials="" lastIdx="1" clrIdx="1"/>
  <p:cmAuthor id="140" name="未知的使用者26" initials="" lastIdx="1" clrIdx="0"/>
  <p:cmAuthor id="141" name="未知的使用者43" initials="" lastIdx="1" clrIdx="0"/>
  <p:cmAuthor id="142" name="未知的使用者9" initials="" lastIdx="1" clrIdx="0"/>
  <p:cmAuthor id="143" name="未知用户62" initials="" lastIdx="1" clrIdx="1"/>
  <p:cmAuthor id="144" name="yuanzh" initials="" lastIdx="1" clrIdx="1"/>
  <p:cmAuthor id="145" name="不明使用者57" initials="" lastIdx="1" clrIdx="0"/>
  <p:cmAuthor id="146" name="未知用户108" initials="" lastIdx="1" clrIdx="0"/>
  <p:cmAuthor id="147" name="未知的使用者110" initials="" lastIdx="1" clrIdx="0"/>
  <p:cmAuthor id="148" name="linyd" initials="" lastIdx="3" clrIdx="1"/>
  <p:cmAuthor id="149" name="未知用户8" initials="" lastIdx="1" clrIdx="0"/>
  <p:cmAuthor id="150" name="未知的使用者31" initials="" lastIdx="1" clrIdx="0"/>
  <p:cmAuthor id="151" name="未知用户81" initials="" lastIdx="1" clrIdx="0"/>
  <p:cmAuthor id="152" name="未知用户115" initials="" lastIdx="1" clrIdx="0"/>
  <p:cmAuthor id="154" name="未知的使用者68" initials="" lastIdx="1" clrIdx="0"/>
  <p:cmAuthor id="155" name="mm" initials="" lastIdx="1" clrIdx="0"/>
  <p:cmAuthor id="156" name="未知用户15" initials="" lastIdx="1" clrIdx="0"/>
  <p:cmAuthor id="157" name="朱晓瑜" initials="" lastIdx="54" clrIdx="0"/>
  <p:cmAuthor id="158" name="不明使用者20" initials="" lastIdx="1" clrIdx="0"/>
  <p:cmAuthor id="2000" name="李婧宜_YBferYVR" initials="authorId_1217247658" lastIdx="0" clrIdx="0"/>
  <p:cmAuthor id="159" name="未知用户82" initials="" lastIdx="1" clrIdx="0"/>
  <p:cmAuthor id="160" name="未知的使用者7" initials="" lastIdx="2" clrIdx="0"/>
  <p:cmAuthor id="162" name="未知的使用者55" initials="" lastIdx="1" clrIdx="0"/>
  <p:cmAuthor id="163" name="未知的使用者111" initials="" lastIdx="1" clrIdx="0"/>
  <p:cmAuthor id="164" name="未知的使用者50" initials="" lastIdx="1" clrIdx="0"/>
  <p:cmAuthor id="165" name="未知的使用者11" initials="" lastIdx="1" clrIdx="0"/>
  <p:cmAuthor id="166" name="未知用户47" initials="" lastIdx="6" clrIdx="0"/>
  <p:cmAuthor id="691587970" name="小延魔法师" initials="小" lastIdx="1126286" clrIdx="0"/>
  <p:cmAuthor id="167" name="未知用户106" initials="未" lastIdx="1" clrIdx="0"/>
  <p:cmAuthor id="691587971" name="朱红新10208100" initials="朱红新10208100" lastIdx="10" clrIdx="50"/>
  <p:cmAuthor id="168" name="未知用户116" initials="" lastIdx="1" clrIdx="1"/>
  <p:cmAuthor id="691587972" name="NTKO" initials="H" lastIdx="2" clrIdx="45"/>
  <p:cmAuthor id="169" name="未知的使用者150" initials="未" lastIdx="1" clrIdx="0"/>
  <p:cmAuthor id="170" name="未知的使用者69" initials="" lastIdx="1" clrIdx="1"/>
  <p:cmAuthor id="171" name="未知的使用者112" initials="" lastIdx="1" clrIdx="1"/>
  <p:cmAuthor id="173" name="Kevin Hu" initials="" lastIdx="1" clrIdx="0"/>
  <p:cmAuthor id="174" name="未知的使用者38" initials="" lastIdx="1" clrIdx="0"/>
  <p:cmAuthor id="175" name="唐可欣" initials="" lastIdx="1" clrIdx="0"/>
  <p:cmAuthor id="176" name="未知的使用者8" initials="" lastIdx="1" clrIdx="0"/>
  <p:cmAuthor id="177" name="不明使用者56" initials="" lastIdx="1" clrIdx="0"/>
  <p:cmAuthor id="178" name="P00035_jeremy" initials="" lastIdx="1" clrIdx="0"/>
  <p:cmAuthor id="179" name="Unknown User7" initials="" lastIdx="1" clrIdx="0"/>
  <p:cmAuthor id="180" name="muzi wei" initials="" lastIdx="1" clrIdx="0"/>
  <p:cmAuthor id="181" name="未知的使用者41" initials="" lastIdx="1" clrIdx="0"/>
  <p:cmAuthor id="182" name="未知的使用者13" initials="" lastIdx="1" clrIdx="0"/>
  <p:cmAuthor id="183" name="djj" initials="" lastIdx="2" clrIdx="0"/>
  <p:cmAuthor id="184" name="未知用户117" initials="" lastIdx="1" clrIdx="2"/>
  <p:cmAuthor id="186" name="未知用户13" initials="" lastIdx="1" clrIdx="0"/>
  <p:cmAuthor id="187" name="不明使用者21" initials="" lastIdx="1" clrIdx="0"/>
  <p:cmAuthor id="188" name="YUMINGNJ" initials="" lastIdx="3" clrIdx="0"/>
  <p:cmAuthor id="189" name="未知的使用者52" initials="" lastIdx="1" clrIdx="1"/>
  <p:cmAuthor id="190" name="未知用户109" initials="" lastIdx="1" clrIdx="1"/>
  <p:cmAuthor id="191" name="Unknown User117" initials="U" lastIdx="10" clrIdx="0"/>
  <p:cmAuthor id="192" name="thomas" initials="" lastIdx="1" clrIdx="49"/>
  <p:cmAuthor id="193" name="未知的使用者3" initials="" lastIdx="7" clrIdx="1"/>
  <p:cmAuthor id="194" name="未知用户14" initials="" lastIdx="1" clrIdx="0"/>
  <p:cmAuthor id="195" name="Unknown User65" initials="U" lastIdx="1" clrIdx="0"/>
  <p:cmAuthor id="196" name="未知用户98" initials="" lastIdx="1" clrIdx="2"/>
  <p:cmAuthor id="198" name="未知用户83" initials="" lastIdx="1" clrIdx="1"/>
  <p:cmAuthor id="199" name="未知用户61" initials="" lastIdx="8" clrIdx="0"/>
  <p:cmAuthor id="200" name="張秀娟" initials="" lastIdx="1" clrIdx="2"/>
  <p:cmAuthor id="201" name="Jason Wang" initials="" lastIdx="1" clrIdx="0"/>
  <p:cmAuthor id="202" name="不明使用者18" initials="" lastIdx="0" clrIdx="1"/>
  <p:cmAuthor id="204" name="未知的使用者72" initials="" lastIdx="1" clrIdx="0"/>
  <p:cmAuthor id="205" name="未知的使用者48" initials="" lastIdx="1" clrIdx="0"/>
  <p:cmAuthor id="206" name="未知的使用者104" initials="" lastIdx="1" clrIdx="0"/>
  <p:cmAuthor id="207" name="未知用户60" initials="" lastIdx="1" clrIdx="0"/>
  <p:cmAuthor id="208" name="未知的使用者39" initials="未" lastIdx="10" clrIdx="0"/>
  <p:cmAuthor id="209" name="Shawna Strickland" initials="" lastIdx="2" clrIdx="0"/>
  <p:cmAuthor id="210" name="未知的使用者36" initials="" lastIdx="3" clrIdx="1"/>
  <p:cmAuthor id="212" name="Daniel Wuu" initials="" lastIdx="1" clrIdx="0"/>
  <p:cmAuthor id="213" name="未知用户56" initials="" lastIdx="1" clrIdx="0"/>
  <p:cmAuthor id="214" name="未知的使用者14" initials="" lastIdx="2" clrIdx="0"/>
  <p:cmAuthor id="394525608" name="仇怿俊" initials="仇" lastIdx="0" clrIdx="0"/>
  <p:cmAuthor id="217" name="Ashley Eberenz" initials="" lastIdx="7" clrIdx="1"/>
  <p:cmAuthor id="218" name="不明使用者19" initials="" lastIdx="1" clrIdx="0"/>
  <p:cmAuthor id="219" name="qiantong" initials="" lastIdx="3" clrIdx="1"/>
  <p:cmAuthor id="220" name="未知的使用者74" initials="" lastIdx="1" clrIdx="0"/>
  <p:cmAuthor id="221" name="未知的使用者23" initials="" lastIdx="1" clrIdx="0"/>
  <p:cmAuthor id="222" name="未知的使用者1" initials="" lastIdx="8" clrIdx="0"/>
  <p:cmAuthor id="223" name="116304" initials="" lastIdx="1" clrIdx="1"/>
  <p:cmAuthor id="224" name="未知用户31" initials="未" lastIdx="1" clrIdx="1"/>
  <p:cmAuthor id="225" name="R affer" initials="" lastIdx="1" clrIdx="0"/>
  <p:cmAuthor id="226" name="qihua-DCMS" initials="" lastIdx="0" clrIdx="0"/>
  <p:cmAuthor id="227" name="未知用户55" initials="" lastIdx="1" clrIdx="0"/>
  <p:cmAuthor id="228" name="未知的使用者95" initials="" lastIdx="1" clrIdx="0"/>
  <p:cmAuthor id="230" name="未知的使用者32" initials="" lastIdx="1" clrIdx="0"/>
  <p:cmAuthor id="231" name="未知的使用者49" initials="" lastIdx="1" clrIdx="0"/>
  <p:cmAuthor id="232" name="Unknown User26" initials="U" lastIdx="1" clrIdx="1"/>
  <p:cmAuthor id="233" name="yuexuejun" initials="" lastIdx="3" clrIdx="0"/>
  <p:cmAuthor id="234" name="未知的使用者71" initials="" lastIdx="1" clrIdx="1"/>
  <p:cmAuthor id="235" name="未知的使用者105" initials="" lastIdx="1" clrIdx="0"/>
  <p:cmAuthor id="236" name="Unknown User70" initials="" lastIdx="1" clrIdx="0"/>
  <p:cmAuthor id="237" name="clinchen" initials="" lastIdx="0" clrIdx="1"/>
  <p:cmAuthor id="239" name="hanjuncompany" initials="" lastIdx="1" clrIdx="0"/>
  <p:cmAuthor id="240" name="kathy chen" initials="" lastIdx="3" clrIdx="0"/>
  <p:cmAuthor id="241" name="未知的使用者63" initials="" lastIdx="1" clrIdx="0"/>
  <p:cmAuthor id="1411828" name="韩晓宇00207529" initials="韩晓宇00207529" lastIdx="1" clrIdx="38"/>
  <p:cmAuthor id="242" name="未知的使用者64" initials="" lastIdx="3" clrIdx="1"/>
  <p:cmAuthor id="243" name="未知的使用者47" initials="" lastIdx="1" clrIdx="0"/>
  <p:cmAuthor id="244" name="未知的使用者60" initials="" lastIdx="8" clrIdx="0"/>
  <p:cmAuthor id="245" name="未知的使用者59" initials="" lastIdx="1" clrIdx="0"/>
  <p:cmAuthor id="246" name="未知的使用者54" initials="" lastIdx="1" clrIdx="0"/>
  <p:cmAuthor id="247" name="未知的使用者66" initials="" lastIdx="8" clrIdx="0"/>
  <p:cmAuthor id="248" name="未知的使用者65" initials="" lastIdx="1" clrIdx="0"/>
  <p:cmAuthor id="249" name="未知的使用者106" initials="" lastIdx="3" clrIdx="1"/>
  <p:cmAuthor id="250" name="未知的使用者107" initials="" lastIdx="1" clrIdx="1"/>
  <p:cmAuthor id="251" name="未知的使用者108" initials="" lastIdx="1" clrIdx="0"/>
  <p:cmAuthor id="252" name="未知的使用者86" initials="" lastIdx="1" clrIdx="0"/>
  <p:cmAuthor id="253" name="未知的使用者116" initials="" lastIdx="1" clrIdx="1"/>
  <p:cmAuthor id="254" name="未知的使用者44" initials="" lastIdx="1" clrIdx="0"/>
  <p:cmAuthor id="255" name="未知的使用者37" initials="" lastIdx="1" clrIdx="0"/>
  <p:cmAuthor id="256" name="未知的使用者126" initials="" lastIdx="1" clrIdx="0"/>
  <p:cmAuthor id="257" name="未知的使用者127" initials="" lastIdx="3" clrIdx="1"/>
  <p:cmAuthor id="258" name="未知的使用者128" initials="" lastIdx="1" clrIdx="1"/>
  <p:cmAuthor id="259" name="未知的使用者124" initials="" lastIdx="1" clrIdx="0"/>
  <p:cmAuthor id="260" name="未知的使用者125" initials="" lastIdx="1" clrIdx="0"/>
  <p:cmAuthor id="261" name="Sara Chen" initials="" lastIdx="1" clrIdx="0"/>
  <p:cmAuthor id="262" name="huang gerrard" initials="" lastIdx="1" clrIdx="0"/>
  <p:cmAuthor id="263" name="未知用户170" initials="" lastIdx="1" clrIdx="0"/>
  <p:cmAuthor id="264" name="未知用户171" initials="" lastIdx="5" clrIdx="1"/>
  <p:cmAuthor id="265" name="未知用户172" initials="" lastIdx="1" clrIdx="1"/>
  <p:cmAuthor id="266" name="未知用户173" initials="" lastIdx="1" clrIdx="0"/>
  <p:cmAuthor id="267" name="未知用户149" initials="" lastIdx="1" clrIdx="0"/>
  <p:cmAuthor id="268" name="未知用户150" initials="" lastIdx="1" clrIdx="0"/>
  <p:cmAuthor id="269" name="未知用户151" initials="" lastIdx="2" clrIdx="0"/>
  <p:cmAuthor id="270" name="未知用户152" initials="" lastIdx="8" clrIdx="0"/>
  <p:cmAuthor id="271" name="未知用户153" initials="" lastIdx="8" clrIdx="0"/>
  <p:cmAuthor id="272" name="未知用户154" initials="" lastIdx="1" clrIdx="0"/>
  <p:cmAuthor id="273" name="未知用户155" initials="" lastIdx="1" clrIdx="0"/>
  <p:cmAuthor id="274" name="未知用户41" initials="" lastIdx="8" clrIdx="0"/>
  <p:cmAuthor id="275" name="未知用户44" initials="" lastIdx="1" clrIdx="0"/>
  <p:cmAuthor id="276" name="未知用户45" initials="" lastIdx="1" clrIdx="0"/>
  <p:cmAuthor id="277" name="未知用户156" initials="" lastIdx="10" clrIdx="0"/>
  <p:cmAuthor id="278" name="未知用户64" initials="" lastIdx="1" clrIdx="0"/>
  <p:cmAuthor id="279" name="未知用户65" initials="" lastIdx="1" clrIdx="0"/>
  <p:cmAuthor id="280" name="未知用户68" initials="" lastIdx="1" clrIdx="0"/>
  <p:cmAuthor id="281" name="未知用户69" initials="" lastIdx="2" clrIdx="0"/>
  <p:cmAuthor id="282" name="未知用户70" initials="" lastIdx="1" clrIdx="1"/>
  <p:cmAuthor id="283" name="未知用户71" initials="" lastIdx="1" clrIdx="0"/>
  <p:cmAuthor id="284" name="未知用户72" initials="" lastIdx="1" clrIdx="0"/>
  <p:cmAuthor id="285" name="未知用户73" initials="" lastIdx="2" clrIdx="0"/>
  <p:cmAuthor id="286" name="未知用户49" initials="" lastIdx="1" clrIdx="0"/>
  <p:cmAuthor id="287" name="未知用户50" initials="" lastIdx="1" clrIdx="0"/>
  <p:cmAuthor id="288" name="未知用户52" initials="" lastIdx="1" clrIdx="0"/>
  <p:cmAuthor id="289" name="MA15" initials="" lastIdx="1" clrIdx="0"/>
  <p:cmAuthor id="290" name="未知用户53" initials="" lastIdx="10" clrIdx="0"/>
  <p:cmAuthor id="291" name="未知用户96" initials="" lastIdx="1" clrIdx="0"/>
  <p:cmAuthor id="292" name="未知用户48" initials="" lastIdx="1" clrIdx="0"/>
  <p:cmAuthor id="293" name="未知用户97" initials="" lastIdx="2" clrIdx="0"/>
  <p:cmAuthor id="294" name="未知用户40" initials="" lastIdx="5" clrIdx="1"/>
  <p:cmAuthor id="295" name="未知用户43" initials="" lastIdx="1" clrIdx="0"/>
  <p:cmAuthor id="296" name="未知用户100" initials="" lastIdx="1" clrIdx="0"/>
  <p:cmAuthor id="297" name="未知用户101" initials="" lastIdx="1" clrIdx="0"/>
  <p:cmAuthor id="353158055" name="韩雨" initials="韩" lastIdx="0" clrIdx="0"/>
  <p:cmAuthor id="299" name="未知用户29" initials="" lastIdx="1" clrIdx="0"/>
  <p:cmAuthor id="300" name="未知用户32" initials="" lastIdx="1" clrIdx="0"/>
  <p:cmAuthor id="301" name="未知用户33" initials="" lastIdx="1" clrIdx="0"/>
  <p:cmAuthor id="303" name="未知用户42" initials="" lastIdx="1" clrIdx="0"/>
  <p:cmAuthor id="304" name="未知的使用者109" initials="" lastIdx="5" clrIdx="1"/>
  <p:cmAuthor id="305" name="未知的使用者122" initials="" lastIdx="1" clrIdx="0"/>
  <p:cmAuthor id="306" name="未知的使用者123" initials="" lastIdx="8" clrIdx="0"/>
  <p:cmAuthor id="98" name="未知用户17" initials="" lastIdx="0" clrIdx="1"/>
  <p:cmAuthor id="51" name="86176" initials="8" lastIdx="14" clrIdx="50"/>
  <p:cmAuthor id="79" name="ida" initials="i" lastIdx="2" clrIdx="28"/>
  <p:cmAuthor id="2002" name="Ella Dong" initials="ED" lastIdx="1" clrIdx="42"/>
  <p:cmAuthor id="425742254" name="lirenem" initials="l" lastIdx="8" clrIdx="317"/>
  <p:cmAuthor id="1510057099" name="王雪娇" initials="王" lastIdx="1" clrIdx="27"/>
  <p:cmAuthor id="709878496" name="空" initials="空" lastIdx="2" clrIdx="310"/>
  <p:cmAuthor id="1644974394" name="嘉嘉" initials="嘉" lastIdx="1" clrIdx="327"/>
  <p:cmAuthor id="604501943" name="Volcano" initials="V" lastIdx="3" clrIdx="312"/>
  <p:cmAuthor id="1677603009" name="齐晓军" initials="齐" lastIdx="2" clrIdx="17"/>
  <p:cmAuthor id="394525609" name="Xiaosu Wang" initials="XW" lastIdx="1" clrIdx="24"/>
  <p:cmAuthor id="394525610" name="653496265@qq.com" initials="6" lastIdx="1" clrIdx="37"/>
  <p:cmAuthor id="394525611" name="273679546@qq.com" initials="2" lastIdx="2" clrIdx="40"/>
  <p:cmAuthor id="394525612" name="Lilifang (Sophie, BNC)" initials="L(B" lastIdx="1" clrIdx="45"/>
  <p:cmAuthor id="231503712" name="歌德梦紫" initials="歌" lastIdx="4" clrIdx="2"/>
  <p:cmAuthor id="433" name="未知的使用者140" initials="未" lastIdx="1" clrIdx="1"/>
  <p:cmAuthor id="434" name="未知的使用者197" initials="未" lastIdx="8" clrIdx="0"/>
  <p:cmAuthor id="435" name="王丽君" initials="王" lastIdx="4" clrIdx="0"/>
  <p:cmAuthor id="436" name="Xia Ting" initials="X" lastIdx="1" clrIdx="0"/>
  <p:cmAuthor id="437" name="未知的使用者153" initials="未" lastIdx="1" clrIdx="0"/>
  <p:cmAuthor id="438" name="未知的使用者154" initials="未" lastIdx="1" clrIdx="0"/>
  <p:cmAuthor id="439" name="未知用户10" initials="未" lastIdx="1" clrIdx="0"/>
  <p:cmAuthor id="440" name="未知用户11" initials="未" lastIdx="1" clrIdx="0"/>
  <p:cmAuthor id="441" name="未知的使用者151" initials="未" lastIdx="1" clrIdx="0"/>
  <p:cmAuthor id="442" name="未知的使用者89" initials="未" lastIdx="1" clrIdx="2"/>
  <p:cmAuthor id="443" name="未知的使用者88" initials="未" lastIdx="1" clrIdx="1"/>
  <p:cmAuthor id="444" name="未知用户89" initials="未" lastIdx="11" clrIdx="0"/>
  <p:cmAuthor id="445" name="庆芳 许" initials="庆" lastIdx="1" clrIdx="0"/>
  <p:cmAuthor id="446" name="jerrychou" initials="j" lastIdx="1" clrIdx="4"/>
  <p:cmAuthor id="447" name="不明使用者12" initials="不" lastIdx="3" clrIdx="1"/>
  <p:cmAuthor id="448" name="不明使用者1" initials="不" lastIdx="0" clrIdx="0"/>
  <p:cmAuthor id="449" name="不明使用者2" initials="不" lastIdx="2" clrIdx="0"/>
  <p:cmAuthor id="450" name="不明使用者3" initials="不" lastIdx="1" clrIdx="0"/>
  <p:cmAuthor id="451" name="不明使用者4" initials="不" lastIdx="1" clrIdx="0"/>
  <p:cmAuthor id="452" name="不明使用者6" initials="不" lastIdx="1" clrIdx="0"/>
  <p:cmAuthor id="453" name="不明使用者5" initials="不" lastIdx="11" clrIdx="0"/>
  <p:cmAuthor id="454" name="不明使用者7" initials="不" lastIdx="7" clrIdx="1"/>
  <p:cmAuthor id="455" name="不明使用者8" initials="不" lastIdx="43" clrIdx="1"/>
  <p:cmAuthor id="456" name="不明使用者9" initials="不" lastIdx="1" clrIdx="0"/>
  <p:cmAuthor id="457" name="不明使用者10" initials="不" lastIdx="0" clrIdx="0"/>
  <p:cmAuthor id="458" name="不明使用者11" initials="不" lastIdx="1" clrIdx="0"/>
  <p:cmAuthor id="459" name="未知的使用者227" initials="未" lastIdx="2" clrIdx="0"/>
  <p:cmAuthor id="460" name="未知的使用者270" initials="未" lastIdx="1" clrIdx="0"/>
  <p:cmAuthor id="461" name="未知的使用者228" initials="未" lastIdx="8" clrIdx="0"/>
  <p:cmAuthor id="462" name="未知的使用者229" initials="未" lastIdx="8" clrIdx="0"/>
  <p:cmAuthor id="463" name="未知的使用者230" initials="未" lastIdx="1" clrIdx="0"/>
  <p:cmAuthor id="464" name="未知的使用者231" initials="未" lastIdx="1" clrIdx="0"/>
  <p:cmAuthor id="465" name="未知的使用者256" initials="未" lastIdx="1" clrIdx="0"/>
  <p:cmAuthor id="466" name="未知的使用者233" initials="未" lastIdx="1" clrIdx="0"/>
  <p:cmAuthor id="467" name="未知的使用者234" initials="未" lastIdx="10" clrIdx="0"/>
  <p:cmAuthor id="468" name="未知的使用者235" initials="未" lastIdx="1" clrIdx="0"/>
  <p:cmAuthor id="469" name="未知的使用者236" initials="未" lastIdx="1" clrIdx="0"/>
  <p:cmAuthor id="470" name="未知的使用者257" initials="未" lastIdx="1" clrIdx="0"/>
  <p:cmAuthor id="471" name="未知的使用者237" initials="未" lastIdx="1" clrIdx="0"/>
  <p:cmAuthor id="472" name="未知的使用者238" initials="未" lastIdx="2" clrIdx="0"/>
  <p:cmAuthor id="473" name="未知的使用者239" initials="未" lastIdx="1" clrIdx="1"/>
  <p:cmAuthor id="474" name="未知的使用者240" initials="未" lastIdx="1" clrIdx="0"/>
  <p:cmAuthor id="475" name="未知的使用者241" initials="未" lastIdx="1" clrIdx="0"/>
  <p:cmAuthor id="476" name="未知的使用者242" initials="未" lastIdx="2" clrIdx="0"/>
  <p:cmAuthor id="477" name="未知的使用者243" initials="未" lastIdx="1" clrIdx="0"/>
  <p:cmAuthor id="478" name="未知的使用者258" initials="未" lastIdx="8" clrIdx="0"/>
  <p:cmAuthor id="479" name="未知的使用者259" initials="未" lastIdx="1" clrIdx="0"/>
  <p:cmAuthor id="480" name="未知的使用者260" initials="未" lastIdx="1" clrIdx="0"/>
  <p:cmAuthor id="481" name="未知的使用者261" initials="未" lastIdx="11" clrIdx="0"/>
  <p:cmAuthor id="482" name="未知的使用者262" initials="未" lastIdx="7" clrIdx="1"/>
  <p:cmAuthor id="483" name="未知的使用者263" initials="未" lastIdx="1" clrIdx="2"/>
  <p:cmAuthor id="484" name="未知的使用者264" initials="未" lastIdx="1" clrIdx="0"/>
  <p:cmAuthor id="485" name="未知的使用者265" initials="未" lastIdx="1" clrIdx="0"/>
  <p:cmAuthor id="486" name="未知的使用者266" initials="未" lastIdx="1" clrIdx="1"/>
  <p:cmAuthor id="487" name="未知的使用者267" initials="未" lastIdx="1" clrIdx="0"/>
  <p:cmAuthor id="488" name="未知的使用者268" initials="未" lastIdx="2" clrIdx="0"/>
  <p:cmAuthor id="489" name="未知的使用者269" initials="未" lastIdx="7" clrIdx="1"/>
  <p:cmAuthor id="490" name="lillian" initials="l" lastIdx="1" clrIdx="0"/>
  <p:cmAuthor id="491" name="未知用户197" initials="未" lastIdx="1" clrIdx="0"/>
  <p:cmAuthor id="492" name="未知的使用者217" initials="未" lastIdx="1" clrIdx="1"/>
  <p:cmAuthor id="493" name="未知的使用者218" initials="未" lastIdx="1" clrIdx="0"/>
  <p:cmAuthor id="494" name="未知的使用者219" initials="未" lastIdx="2" clrIdx="0"/>
  <p:cmAuthor id="496" name="未知的使用者152" initials="未" lastIdx="8" clrIdx="0"/>
  <p:cmAuthor id="499" name="未知的使用者156" initials="未" lastIdx="1" clrIdx="0"/>
  <p:cmAuthor id="503" name="未知的使用者129" initials="未" lastIdx="1" clrIdx="0"/>
  <p:cmAuthor id="504" name="未知的使用者130" initials="未" lastIdx="8" clrIdx="0"/>
  <p:cmAuthor id="505" name="未知的使用者131" initials="未" lastIdx="2" clrIdx="0"/>
  <p:cmAuthor id="506" name="未知的使用者132" initials="未" lastIdx="8" clrIdx="0"/>
  <p:cmAuthor id="507" name="未知的使用者164" initials="未" lastIdx="8" clrIdx="0"/>
  <p:cmAuthor id="75" name="cpic" initials="c" lastIdx="0" clrIdx="0"/>
  <p:cmAuthor id="508" name="未知的使用者172" initials="未" lastIdx="1" clrIdx="0"/>
  <p:cmAuthor id="509" name="未知的使用者174" initials="未" lastIdx="1" clrIdx="0"/>
  <p:cmAuthor id="511" name="未知的使用者247" initials="未" lastIdx="6" clrIdx="0"/>
  <p:cmAuthor id="514" name="99770" initials="9" lastIdx="1" clrIdx="513"/>
  <p:cmAuthor id="517" name="34662" initials="3" lastIdx="2" clrIdx="516"/>
  <p:cmAuthor id="91" name="ozg106" initials="o" lastIdx="1" clrIdx="92"/>
  <p:cmAuthor id="731317185" name="lyx" initials="l" lastIdx="1" clrIdx="26"/>
  <p:cmAuthor id="109" name="未知的使用者6" initials="未" lastIdx="1" clrIdx="0"/>
  <p:cmAuthor id="562" name="順天" initials="順" lastIdx="1" clrIdx="0"/>
  <p:cmAuthor id="571" name="未知用户293" initials="未" lastIdx="1" clrIdx="0"/>
  <p:cmAuthor id="303064205" name="玉" initials="玉" lastIdx="1" clrIdx="517"/>
  <p:cmAuthor id="581" name="guanhh" initials="g" lastIdx="3" clrIdx="0"/>
  <p:cmAuthor id="172" name="未知用户183" initials="未知用户183" lastIdx="1" clrIdx="49"/>
  <p:cmAuthor id="605" name="yudi lin" initials="y" lastIdx="0" clrIdx="0"/>
  <p:cmAuthor id="607" name="liuzga" initials="l" lastIdx="1" clrIdx="3"/>
  <p:cmAuthor id="608" name="49554261@qq.com" initials="4" lastIdx="2" clrIdx="2"/>
  <p:cmAuthor id="185" name="shinin" initials="s" lastIdx="2" clrIdx="0"/>
  <p:cmAuthor id="197" name="Unknown User67" initials="U" lastIdx="1" clrIdx="0"/>
  <p:cmAuthor id="191251536" name="Lam" initials="L" lastIdx="1" clrIdx="25"/>
  <p:cmAuthor id="191251537" name="williamwhu@163.com" initials="w" lastIdx="1" clrIdx="26"/>
  <p:cmAuthor id="210492765" name="施普希（菜菜）" initials="施" lastIdx="0" clrIdx="0"/>
  <p:cmAuthor id="210492766" name="曹 朝辉" initials="曹" lastIdx="1" clrIdx="14"/>
  <p:cmAuthor id="210492767" name="mingzi wang" initials="mw" lastIdx="12" clrIdx="113"/>
  <p:cmAuthor id="2003" name="王 蒙" initials="王" lastIdx="1" clrIdx="10"/>
  <p:cmAuthor id="47245819" name="群智集" initials="群" lastIdx="0" clrIdx="0"/>
  <p:cmAuthor id="323" name="未知的使用者161" initials="未" lastIdx="1" clrIdx="0"/>
  <p:cmAuthor id="324" name="Unknown User22" initials="U" lastIdx="1" clrIdx="0"/>
  <p:cmAuthor id="325" name="Unknown User23" initials="U" lastIdx="1" clrIdx="0"/>
  <p:cmAuthor id="326" name="未知的使用者75" initials="未" lastIdx="1" clrIdx="0"/>
  <p:cmAuthor id="328" name="未知的使用者78" initials="未" lastIdx="5" clrIdx="1"/>
  <p:cmAuthor id="329" name="未知的使用者79" initials="未" lastIdx="0" clrIdx="1"/>
  <p:cmAuthor id="342" name="未知用户63" initials="未知用户63" lastIdx="1" clrIdx="0"/>
  <p:cmAuthor id="343" name="未知的使用者102" initials="未" lastIdx="5" clrIdx="1"/>
  <p:cmAuthor id="344" name="未知的使用者61" initials="未" lastIdx="1" clrIdx="0"/>
  <p:cmAuthor id="345" name="仝德志" initials="仝" lastIdx="1" clrIdx="0"/>
  <p:cmAuthor id="346" name="未知用户112" initials="未知用户112" lastIdx="4" clrIdx="0"/>
  <p:cmAuthor id="349" name="未知的使用者183" initials="未" lastIdx="5" clrIdx="1"/>
  <p:cmAuthor id="350" name="未知用户162" initials="未知用户162" lastIdx="1" clrIdx="1"/>
  <p:cmAuthor id="351" name="未知用户163" initials="未知用户163" lastIdx="1" clrIdx="0"/>
  <p:cmAuthor id="352" name="針對所選的門市進行小範圍實驗，捕捉驅動績效的關鍵影響因子" initials="針" lastIdx="1" clrIdx="0"/>
  <p:cmAuthor id="353" name="James" initials="J" lastIdx="1" clrIdx="0"/>
  <p:cmAuthor id="354" name="未知的使用者114" initials="未" lastIdx="1" clrIdx="0"/>
  <p:cmAuthor id="355" name="未知用户164" initials="未知用户164" lastIdx="1" clrIdx="0"/>
  <p:cmAuthor id="356" name="未知的使用者184" initials="未" lastIdx="8" clrIdx="0"/>
  <p:cmAuthor id="357" name="未知的使用者185" initials="未" lastIdx="10" clrIdx="0"/>
  <p:cmAuthor id="358" name="未知的使用者186" initials="未" lastIdx="1" clrIdx="0"/>
  <p:cmAuthor id="359" name="未知的使用者175" initials="未" lastIdx="8" clrIdx="0"/>
  <p:cmAuthor id="360" name="未知的使用者176" initials="未" lastIdx="1" clrIdx="0"/>
  <p:cmAuthor id="361" name="未知的使用者187" initials="未" lastIdx="1" clrIdx="0"/>
  <p:cmAuthor id="362" name="未知的使用者178" initials="未" lastIdx="1" clrIdx="0"/>
  <p:cmAuthor id="363" name="未知的使用者179" initials="未" lastIdx="1" clrIdx="0"/>
  <p:cmAuthor id="364" name="未知的使用者180" initials="未" lastIdx="2" clrIdx="0"/>
  <p:cmAuthor id="365" name="未知的使用者181" initials="未" lastIdx="7" clrIdx="1"/>
  <p:cmAuthor id="366" name="未知的使用者170" initials="未" lastIdx="43" clrIdx="1"/>
  <p:cmAuthor id="367" name="未知的使用者190" initials="未" lastIdx="1" clrIdx="1"/>
  <p:cmAuthor id="368" name="未知的使用者191" initials="未" lastIdx="1" clrIdx="0"/>
  <p:cmAuthor id="369" name="未知的使用者141" initials="未" lastIdx="8" clrIdx="0"/>
  <p:cmAuthor id="370" name="未知的使用者142" initials="未" lastIdx="1" clrIdx="0"/>
  <p:cmAuthor id="371" name="未知的使用者143" initials="未" lastIdx="1" clrIdx="0"/>
  <p:cmAuthor id="372" name="未知的使用者144" initials="未" lastIdx="1" clrIdx="0"/>
  <p:cmAuthor id="373" name="未知的使用者145" initials="未" lastIdx="1" clrIdx="0"/>
  <p:cmAuthor id="374" name="未知用户165" initials="未知用户165" lastIdx="1" clrIdx="0"/>
  <p:cmAuthor id="375" name="未知的使用者147" initials="未" lastIdx="1" clrIdx="0"/>
  <p:cmAuthor id="376" name="未知用户166" initials="未知用户166" lastIdx="8" clrIdx="0"/>
  <p:cmAuthor id="377" name="未知的使用者149" initials="未" lastIdx="8" clrIdx="0"/>
  <p:cmAuthor id="378" name="未知用户167" initials="未知用户167" lastIdx="1" clrIdx="0"/>
  <p:cmAuthor id="379" name="未知用户168" initials="未知用户168" lastIdx="1" clrIdx="0"/>
  <p:cmAuthor id="380" name="未知用户169" initials="未知用户169" lastIdx="1" clrIdx="1"/>
  <p:cmAuthor id="381" name="未知用户202" initials="未" lastIdx="8" clrIdx="0"/>
  <p:cmAuthor id="382" name="未知的使用者220" initials="未" lastIdx="7" clrIdx="1"/>
  <p:cmAuthor id="384" name="未知用户134" initials="未" lastIdx="10" clrIdx="0"/>
  <p:cmAuthor id="385" name="未知用户135" initials="未" lastIdx="1" clrIdx="0"/>
  <p:cmAuthor id="386" name="未知用户205" initials="未" lastIdx="1" clrIdx="0"/>
  <p:cmAuthor id="387" name="未知的使用者157" initials="未" lastIdx="1" clrIdx="0"/>
  <p:cmAuthor id="388" name="未知的使用者204" initials="未" lastIdx="1" clrIdx="0"/>
  <p:cmAuthor id="389" name="Yoyo Wu" initials="Y" lastIdx="2" clrIdx="0"/>
  <p:cmAuthor id="390" name="zhangbin" initials="z" lastIdx="6" clrIdx="0"/>
  <p:cmAuthor id="391" name="Arno.Du(杜明星)" initials="A" lastIdx="0" clrIdx="0"/>
  <p:cmAuthor id="392" name="未知用户174" initials="未知用户174" lastIdx="1" clrIdx="0"/>
  <p:cmAuthor id="393" name="未知用户175" initials="未知用户175" lastIdx="1" clrIdx="1"/>
  <p:cmAuthor id="394" name="Unknown User27" initials="U" lastIdx="1" clrIdx="0"/>
  <p:cmAuthor id="395" name="Unknown User11" initials="U" lastIdx="0" clrIdx="1"/>
  <p:cmAuthor id="396" name="Unknown User112" initials="U" lastIdx="1" clrIdx="0"/>
  <p:cmAuthor id="397" name="Unknown User59" initials="U" lastIdx="1" clrIdx="0"/>
  <p:cmAuthor id="398" name="未知用户176" initials="未知用户176" lastIdx="1" clrIdx="0"/>
  <p:cmAuthor id="399" name="未知的使用者249" initials="未" lastIdx="43" clrIdx="1"/>
  <p:cmAuthor id="400" name="未知的使用者250" initials="未" lastIdx="1" clrIdx="0"/>
  <p:cmAuthor id="401" name="未知的使用者251" initials="未" lastIdx="1" clrIdx="0"/>
  <p:cmAuthor id="402" name="未知的使用者246" initials="未" lastIdx="1" clrIdx="1"/>
  <p:cmAuthor id="403" name="未知的使用者224" initials="未" lastIdx="1" clrIdx="0"/>
  <p:cmAuthor id="404" name="未知的使用者252" initials="未" lastIdx="1" clrIdx="0"/>
  <p:cmAuthor id="405" name="未知的使用者253" initials="未" lastIdx="1" clrIdx="0"/>
  <p:cmAuthor id="8535702" name="曾蓓/贝贝" initials="曾" lastIdx="0" clrIdx="0"/>
  <p:cmAuthor id="406" name="未知的使用者254" initials="未" lastIdx="1" clrIdx="0"/>
  <p:cmAuthor id="407" name="未知的使用者255" initials="未" lastIdx="1" clrIdx="0"/>
  <p:cmAuthor id="408" name="未知的使用者226" initials="未" lastIdx="8" clrIdx="0"/>
  <p:cmAuthor id="410" name="未知用户195" initials="未" lastIdx="1" clrIdx="0"/>
  <p:cmAuthor id="411" name="raymond luan" initials="r" lastIdx="0" clrIdx="0"/>
  <p:cmAuthor id="412" name="未知用户208" initials="未" lastIdx="1" clrIdx="0"/>
  <p:cmAuthor id="413" name="未知用户198" initials="未" lastIdx="1" clrIdx="0"/>
  <p:cmAuthor id="414" name="未知用户209" initials="未" lastIdx="1" clrIdx="0"/>
  <p:cmAuthor id="415" name="未知用户36" initials="未" lastIdx="1" clrIdx="0"/>
  <p:cmAuthor id="417" name="WANGZF" initials="W" lastIdx="4" clrIdx="2"/>
  <p:cmAuthor id="418" name="未知用户94" initials="未" lastIdx="0" clrIdx="1"/>
  <p:cmAuthor id="419" name="未知的使用者188" initials="未" lastIdx="1" clrIdx="0"/>
  <p:cmAuthor id="420" name="未知用户118" initials="未" lastIdx="1" clrIdx="0"/>
  <p:cmAuthor id="421" name="未知用户119" initials="未" lastIdx="5" clrIdx="1"/>
  <p:cmAuthor id="422" name="未知用户120" initials="未" lastIdx="8" clrIdx="0"/>
  <p:cmAuthor id="423" name="未知用户121" initials="未" lastIdx="1" clrIdx="0"/>
  <p:cmAuthor id="424" name="未知用户122" initials="未" lastIdx="1" clrIdx="0"/>
  <p:cmAuthor id="425" name="未知用户46" initials="未" lastIdx="1" clrIdx="0"/>
  <p:cmAuthor id="426" name="梅芬 吳" initials="梅" lastIdx="1" clrIdx="85"/>
  <p:cmAuthor id="430" name="未知的使用者134" initials="未" lastIdx="1" clrIdx="0"/>
  <p:cmAuthor id="431" name="未知的使用者136" initials="未" lastIdx="1" clrIdx="0"/>
  <p:cmAuthor id="432" name="未知的使用者139" initials="未" lastIdx="1" clrIdx="0"/>
  <p:cmAuthor id="247906179" name="张晓静" initials="张" lastIdx="2" clrIdx="318"/>
  <p:cmAuthor id="318070469" name="Boo" initials="B" lastIdx="1" clrIdx="313"/>
  <p:cmAuthor id="580529055" name="炸酱面面条炸酱面黄瓜面条" initials="炸" lastIdx="1" clrIdx="1"/>
  <p:cmAuthor id="1483810881" name="WPS_1679281038" initials="W" lastIdx="1" clrIdx="2"/>
  <p:cmAuthor id="452545947" name="DeeAnn" initials="D" lastIdx="1" clrIdx="324"/>
  <p:cmAuthor id="222315006" name="夏小芸°Bella" initials="夏" lastIdx="1" clrIdx="0"/>
  <p:cmAuthor id="691587973" name="G G" initials="GG" lastIdx="1" clrIdx="322"/>
  <p:cmAuthor id="1642002644" name="自己的文件存本地" initials="自" lastIdx="3" clrIdx="19"/>
  <p:cmAuthor id="271052331" name="虹" initials="虹" lastIdx="2" clrIdx="313"/>
  <p:cmAuthor id="332733788" name="武颖超" initials="武" lastIdx="16" clrIdx="0"/>
  <p:cmAuthor id="280906878" name="康乾妈妈" initials="康" lastIdx="1" clrIdx="27"/>
  <p:cmAuthor id="1675597967" name="李国战" initials="李" lastIdx="1" clrIdx="28"/>
  <p:cmAuthor id="416" name="Evonlin" initials="E" lastIdx="2" clrIdx="2"/>
  <p:cmAuthor id="1677648599" name="李姣姣" initials="李" lastIdx="1" clrIdx="317"/>
  <p:cmAuthor id="161" name="未知用户179" initials="未知用户179" lastIdx="1" clrIdx="0"/>
  <p:cmAuthor id="327" name="未知的使用者77" initials="未" lastIdx="1" clrIdx="0"/>
  <p:cmAuthor id="527" name="CaiSen" initials="C" lastIdx="0" clrIdx="526"/>
  <p:cmAuthor id="528" name="zq" initials="z" lastIdx="0" clrIdx="527"/>
  <p:cmAuthor id="529" name="WU" initials="W" lastIdx="0" clrIdx="528"/>
  <p:cmAuthor id="530" name="Microsoft 帐户" initials="M帐" lastIdx="0" clrIdx="529"/>
  <p:cmAuthor id="531" name="junh" initials="j" lastIdx="0" clrIdx="530"/>
  <p:cmAuthor id="532" name="davidchan" initials="d" lastIdx="0" clrIdx="531"/>
  <p:cmAuthor id="533" name="10078380" initials="1" lastIdx="0" clrIdx="532"/>
  <p:cmAuthor id="534" name="00035181" initials="0" lastIdx="0" clrIdx="533"/>
  <p:cmAuthor id="535" name="张燕" initials="张" lastIdx="0" clrIdx="534"/>
  <p:cmAuthor id="536" name="Saku Uchikawa" initials="S" lastIdx="0" clrIdx="535"/>
  <p:cmAuthor id="537" name="10066351" initials="1" lastIdx="0" clrIdx="536"/>
  <p:cmAuthor id="538" name="ThinkPad" initials="T" lastIdx="0" clrIdx="537"/>
  <p:cmAuthor id="539" name="Ting" initials="T" lastIdx="0" clrIdx="538"/>
  <p:cmAuthor id="540" name="wyyfr" initials="w" lastIdx="0" clrIdx="539"/>
  <p:cmAuthor id="541" name="w" initials="W" lastIdx="0" clrIdx="540"/>
  <p:cmAuthor id="542" name="Renw" initials="R" lastIdx="0" clrIdx="541"/>
  <p:cmAuthor id="543" name="hw" initials="hw" lastIdx="0" clrIdx="542"/>
  <p:cmAuthor id="544" name="chenf" initials="c" lastIdx="0" clrIdx="543"/>
  <p:cmAuthor id="545" name="green" initials="g" lastIdx="0" clrIdx="544"/>
  <p:cmAuthor id="546" name="郭 子嫣" initials="郭" lastIdx="0" clrIdx="545"/>
  <p:cmAuthor id="547" name="1206988966@qq.com" initials="1" lastIdx="0" clrIdx="546"/>
  <p:cmAuthor id="548" name="Shuyan Mu" initials="SM" lastIdx="0" clrIdx="547"/>
  <p:cmAuthor id="549" name="姜伟光" initials="姜" lastIdx="0" clrIdx="548"/>
  <p:cmAuthor id="550" name="Administrator" initials="A" lastIdx="0" clrIdx="549"/>
  <p:cmAuthor id="551" name="ming qiu" initials="m" lastIdx="0" clrIdx="550"/>
  <p:cmAuthor id="552" name="zengkaiwen" initials="z" lastIdx="0" clrIdx="551"/>
  <p:cmAuthor id="553" name="hxx" initials="h" lastIdx="0" clrIdx="552"/>
  <p:cmAuthor id="554" name="未知用户4" initials="未知用户4" lastIdx="0" clrIdx="553"/>
  <p:cmAuthor id="555" name="张园园" initials="张园园" lastIdx="0" clrIdx="554"/>
  <p:cmAuthor id="556" name="东方_b3dea543bad08e97" initials="authorId_278826930" lastIdx="0" clrIdx="555"/>
  <p:cmAuthor id="557" name="86157" initials="8" lastIdx="0" clrIdx="556"/>
  <p:cmAuthor id="558" name="于文静" initials="于" lastIdx="0" clrIdx="557"/>
  <p:cmAuthor id="559" name="Hongyan" initials="H" lastIdx="0" clrIdx="558"/>
  <p:cmAuthor id="560" name="PPTer_Tang" initials="z" lastIdx="0" clrIdx="559"/>
  <p:cmAuthor id="561" name="WuChen" initials="W" lastIdx="0" clrIdx="560"/>
  <p:cmAuthor id="563" name="Jinge" initials="JG" lastIdx="0" clrIdx="562"/>
  <p:cmAuthor id="564" name="YlmF" initials="Y" lastIdx="0" clrIdx="563"/>
  <p:cmAuthor id="565" name="wang huihui" initials="wh" lastIdx="0" clrIdx="564"/>
  <p:cmAuthor id="566" name="王蔚" initials="王" lastIdx="0" clrIdx="565"/>
  <p:cmAuthor id="567" name="CNKIer" initials="C" lastIdx="0" clrIdx="566"/>
  <p:cmAuthor id="568" name="kelly" initials="k" lastIdx="0" clrIdx="567"/>
  <p:cmAuthor id="569" name="xiangsc" initials="x" lastIdx="0" clrIdx="568"/>
  <p:cmAuthor id="570" name="Microsoft" initials="M" lastIdx="0" clrIdx="569"/>
  <p:cmAuthor id="572" name="史明慧-项目管理办公室" initials="史" lastIdx="0" clrIdx="571"/>
  <p:cmAuthor id="573" name="徐菲" initials="徐" lastIdx="0" clrIdx="572"/>
  <p:cmAuthor id="574" name="zhxzh" initials="z" lastIdx="0" clrIdx="573"/>
  <p:cmAuthor id="575" name="ZhouYang" initials="Z" lastIdx="0" clrIdx="574"/>
  <p:cmAuthor id="576" name="43437" initials="4" lastIdx="0" clrIdx="575"/>
  <p:cmAuthor id="577" name="张冠华" initials="alex" lastIdx="0" clrIdx="576"/>
  <p:cmAuthor id="578" name="张黎明" initials="张" lastIdx="0" clrIdx="577"/>
  <p:cmAuthor id="579" name="冯江宁" initials="U" lastIdx="0" clrIdx="578"/>
  <p:cmAuthor id="580" name="程震01" initials="程" lastIdx="0" clrIdx="579"/>
  <p:cmAuthor id="582" name="侯 林" initials="侯" lastIdx="0" clrIdx="581"/>
  <p:cmAuthor id="583" name="hyrx05" initials="h" lastIdx="0" clrIdx="582"/>
  <p:cmAuthor id="584" name="王伟" initials="王" lastIdx="0" clrIdx="583"/>
  <p:cmAuthor id="585" name="未知用户133" initials="未" lastIdx="0" clrIdx="584"/>
  <p:cmAuthor id="586" name="lou cynthia" initials="l" lastIdx="0" clrIdx="585"/>
  <p:cmAuthor id="587" name="Author" initials="A" lastIdx="0" clrIdx="586"/>
  <p:cmAuthor id="588" name="Wangsisheng" initials="W" lastIdx="0" clrIdx="587"/>
  <p:cmAuthor id="589" name="刘 芷倩" initials="刘" lastIdx="0" clrIdx="588"/>
  <p:cmAuthor id="590" name="zhangmh@httz.cc" initials="z" lastIdx="0" clrIdx="589"/>
  <p:cmAuthor id="591" name="WPS_1528098859" initials="W" lastIdx="0" clrIdx="59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6762FC"/>
    <a:srgbClr val="FF69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9" autoAdjust="0"/>
    <p:restoredTop sz="95852" autoAdjust="0"/>
  </p:normalViewPr>
  <p:slideViewPr>
    <p:cSldViewPr snapToGrid="0">
      <p:cViewPr>
        <p:scale>
          <a:sx n="73" d="100"/>
          <a:sy n="73" d="100"/>
        </p:scale>
        <p:origin x="355" y="5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405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2" Type="http://schemas.openxmlformats.org/officeDocument/2006/relationships/tags" Target="tags/tag351.xml"/><Relationship Id="rId81" Type="http://schemas.openxmlformats.org/officeDocument/2006/relationships/font" Target="fonts/font10.fntdata"/><Relationship Id="rId80" Type="http://schemas.openxmlformats.org/officeDocument/2006/relationships/font" Target="fonts/font9.fntdata"/><Relationship Id="rId8" Type="http://schemas.openxmlformats.org/officeDocument/2006/relationships/notesMaster" Target="notesMasters/notesMaster1.xml"/><Relationship Id="rId79" Type="http://schemas.openxmlformats.org/officeDocument/2006/relationships/font" Target="fonts/font8.fntdata"/><Relationship Id="rId78" Type="http://schemas.openxmlformats.org/officeDocument/2006/relationships/font" Target="fonts/font7.fntdata"/><Relationship Id="rId77" Type="http://schemas.openxmlformats.org/officeDocument/2006/relationships/font" Target="fonts/font6.fntdata"/><Relationship Id="rId76" Type="http://schemas.openxmlformats.org/officeDocument/2006/relationships/font" Target="fonts/font5.fntdata"/><Relationship Id="rId75" Type="http://schemas.openxmlformats.org/officeDocument/2006/relationships/font" Target="fonts/font4.fntdata"/><Relationship Id="rId74" Type="http://schemas.openxmlformats.org/officeDocument/2006/relationships/font" Target="fonts/font3.fntdata"/><Relationship Id="rId73" Type="http://schemas.openxmlformats.org/officeDocument/2006/relationships/font" Target="fonts/font2.fntdata"/><Relationship Id="rId72" Type="http://schemas.openxmlformats.org/officeDocument/2006/relationships/font" Target="fonts/font1.fntdata"/><Relationship Id="rId71" Type="http://schemas.openxmlformats.org/officeDocument/2006/relationships/commentAuthors" Target="commentAuthors.xml"/><Relationship Id="rId70" Type="http://schemas.openxmlformats.org/officeDocument/2006/relationships/tableStyles" Target="tableStyles.xml"/><Relationship Id="rId7" Type="http://schemas.openxmlformats.org/officeDocument/2006/relationships/slide" Target="slides/slide1.xml"/><Relationship Id="rId69" Type="http://schemas.openxmlformats.org/officeDocument/2006/relationships/viewProps" Target="viewProps.xml"/><Relationship Id="rId68" Type="http://schemas.openxmlformats.org/officeDocument/2006/relationships/presProps" Target="presProps.xml"/><Relationship Id="rId67" Type="http://schemas.openxmlformats.org/officeDocument/2006/relationships/handoutMaster" Target="handoutMasters/handoutMaster1.xml"/><Relationship Id="rId66" Type="http://schemas.openxmlformats.org/officeDocument/2006/relationships/slide" Target="slides/slide59.xml"/><Relationship Id="rId65" Type="http://schemas.openxmlformats.org/officeDocument/2006/relationships/slide" Target="slides/slide58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60" Type="http://schemas.openxmlformats.org/officeDocument/2006/relationships/slide" Target="slides/slide53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52.xml"/><Relationship Id="rId58" Type="http://schemas.openxmlformats.org/officeDocument/2006/relationships/slide" Target="slides/slide51.xml"/><Relationship Id="rId57" Type="http://schemas.openxmlformats.org/officeDocument/2006/relationships/slide" Target="slides/slide50.xml"/><Relationship Id="rId56" Type="http://schemas.openxmlformats.org/officeDocument/2006/relationships/slide" Target="slides/slide49.xml"/><Relationship Id="rId55" Type="http://schemas.openxmlformats.org/officeDocument/2006/relationships/slide" Target="slides/slide48.xml"/><Relationship Id="rId54" Type="http://schemas.openxmlformats.org/officeDocument/2006/relationships/slide" Target="slides/slide47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0" Type="http://schemas.openxmlformats.org/officeDocument/2006/relationships/slide" Target="slides/slide33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HarmonyOS Sans SC" panose="00000500000000000000" charset="-122"/>
        <a:ea typeface="HarmonyOS Sans SC" panose="00000500000000000000" charset="-122"/>
        <a:cs typeface="HarmonyOS Sans SC" panose="00000500000000000000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HarmonyOS Sans SC" panose="00000500000000000000" charset="-122"/>
        <a:ea typeface="HarmonyOS Sans SC" panose="00000500000000000000" charset="-122"/>
        <a:cs typeface="HarmonyOS Sans SC" panose="00000500000000000000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HarmonyOS Sans SC" panose="00000500000000000000" charset="-122"/>
        <a:ea typeface="HarmonyOS Sans SC" panose="00000500000000000000" charset="-122"/>
        <a:cs typeface="HarmonyOS Sans SC" panose="00000500000000000000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HarmonyOS Sans SC" panose="00000500000000000000" charset="-122"/>
        <a:ea typeface="HarmonyOS Sans SC" panose="00000500000000000000" charset="-122"/>
        <a:cs typeface="HarmonyOS Sans SC" panose="00000500000000000000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HarmonyOS Sans SC" panose="00000500000000000000" charset="-122"/>
        <a:ea typeface="HarmonyOS Sans SC" panose="00000500000000000000" charset="-122"/>
        <a:cs typeface="HarmonyOS Sans SC" panose="00000500000000000000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"/>
          <p:cNvSpPr>
            <a:spLocks noGrp="1"/>
          </p:cNvSpPr>
          <p:nvPr>
            <p:ph type="sldNum"/>
          </p:nvPr>
        </p:nvSpPr>
        <p:spPr>
          <a:xfrm>
            <a:off x="5179120" y="6515001"/>
            <a:ext cx="3964739" cy="34289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 upright="1"/>
          <a:lstStyle/>
          <a:p>
            <a:pPr algn="r"/>
            <a:fld id="{CAD2D6BD-DE1B-4B5F-8B41-2702339687B9}" type="slidenum">
              <a:rPr lang="en-US" altLang="zh-CN" sz="1400" b="0" i="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3" name="对象"/>
          <p:cNvSpPr>
            <a:spLocks noGrp="1" noRot="1" noChangeAspect="1"/>
          </p:cNvSpPr>
          <p:nvPr>
            <p:ph type="sldImg"/>
          </p:nvPr>
        </p:nvSpPr>
        <p:spPr>
          <a:xfrm>
            <a:off x="2281238" y="514350"/>
            <a:ext cx="4581525" cy="257175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</p:sp>
      <p:sp>
        <p:nvSpPr>
          <p:cNvPr id="34" name="文本框"/>
          <p:cNvSpPr>
            <a:spLocks noGrp="1"/>
          </p:cNvSpPr>
          <p:nvPr>
            <p:ph type="body" idx="1"/>
          </p:nvPr>
        </p:nvSpPr>
        <p:spPr>
          <a:xfrm>
            <a:off x="1219182" y="3257501"/>
            <a:ext cx="6705495" cy="3086053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"/>
          <p:cNvSpPr>
            <a:spLocks noGrp="1"/>
          </p:cNvSpPr>
          <p:nvPr>
            <p:ph type="sldNum"/>
          </p:nvPr>
        </p:nvSpPr>
        <p:spPr>
          <a:xfrm>
            <a:off x="5179120" y="6515001"/>
            <a:ext cx="3964739" cy="34289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 upright="1"/>
          <a:lstStyle/>
          <a:p>
            <a:pPr algn="r"/>
            <a:fld id="{CAD2D6BD-DE1B-4B5F-8B41-2702339687B9}" type="slidenum">
              <a:rPr lang="en-US" altLang="zh-CN" sz="1400" b="0" i="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3" name="对象"/>
          <p:cNvSpPr>
            <a:spLocks noGrp="1" noRot="1" noChangeAspect="1"/>
          </p:cNvSpPr>
          <p:nvPr>
            <p:ph type="sldImg"/>
          </p:nvPr>
        </p:nvSpPr>
        <p:spPr>
          <a:xfrm>
            <a:off x="2281238" y="514350"/>
            <a:ext cx="4581525" cy="257175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</p:sp>
      <p:sp>
        <p:nvSpPr>
          <p:cNvPr id="34" name="文本框"/>
          <p:cNvSpPr>
            <a:spLocks noGrp="1"/>
          </p:cNvSpPr>
          <p:nvPr>
            <p:ph type="body" idx="1"/>
          </p:nvPr>
        </p:nvSpPr>
        <p:spPr>
          <a:xfrm>
            <a:off x="1219182" y="3257501"/>
            <a:ext cx="6705495" cy="3086053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"/>
          <p:cNvSpPr>
            <a:spLocks noGrp="1"/>
          </p:cNvSpPr>
          <p:nvPr>
            <p:ph type="sldNum"/>
          </p:nvPr>
        </p:nvSpPr>
        <p:spPr>
          <a:xfrm>
            <a:off x="5179120" y="6515001"/>
            <a:ext cx="3964739" cy="34289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 upright="1"/>
          <a:lstStyle/>
          <a:p>
            <a:pPr algn="r"/>
            <a:fld id="{CAD2D6BD-DE1B-4B5F-8B41-2702339687B9}" type="slidenum">
              <a:rPr lang="en-US" altLang="zh-CN" sz="1400" b="0" i="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3" name="对象"/>
          <p:cNvSpPr>
            <a:spLocks noGrp="1" noRot="1" noChangeAspect="1"/>
          </p:cNvSpPr>
          <p:nvPr>
            <p:ph type="sldImg"/>
          </p:nvPr>
        </p:nvSpPr>
        <p:spPr>
          <a:xfrm>
            <a:off x="2281238" y="514350"/>
            <a:ext cx="4581525" cy="257175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</p:sp>
      <p:sp>
        <p:nvSpPr>
          <p:cNvPr id="34" name="文本框"/>
          <p:cNvSpPr>
            <a:spLocks noGrp="1"/>
          </p:cNvSpPr>
          <p:nvPr>
            <p:ph type="body" idx="1"/>
          </p:nvPr>
        </p:nvSpPr>
        <p:spPr>
          <a:xfrm>
            <a:off x="1219182" y="3257501"/>
            <a:ext cx="6705495" cy="3086053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"/>
          <p:cNvSpPr>
            <a:spLocks noGrp="1"/>
          </p:cNvSpPr>
          <p:nvPr>
            <p:ph type="sldNum"/>
          </p:nvPr>
        </p:nvSpPr>
        <p:spPr>
          <a:xfrm>
            <a:off x="5179120" y="6515001"/>
            <a:ext cx="3964739" cy="34289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 upright="1"/>
          <a:lstStyle/>
          <a:p>
            <a:pPr algn="r"/>
            <a:fld id="{CAD2D6BD-DE1B-4B5F-8B41-2702339687B9}" type="slidenum">
              <a:rPr lang="en-US" altLang="zh-CN" sz="1400" b="0" i="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3" name="对象"/>
          <p:cNvSpPr>
            <a:spLocks noGrp="1" noRot="1" noChangeAspect="1"/>
          </p:cNvSpPr>
          <p:nvPr>
            <p:ph type="sldImg"/>
          </p:nvPr>
        </p:nvSpPr>
        <p:spPr>
          <a:xfrm>
            <a:off x="2281238" y="514350"/>
            <a:ext cx="4581525" cy="257175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</p:sp>
      <p:sp>
        <p:nvSpPr>
          <p:cNvPr id="34" name="文本框"/>
          <p:cNvSpPr>
            <a:spLocks noGrp="1"/>
          </p:cNvSpPr>
          <p:nvPr>
            <p:ph type="body" idx="1"/>
          </p:nvPr>
        </p:nvSpPr>
        <p:spPr>
          <a:xfrm>
            <a:off x="1219182" y="3257501"/>
            <a:ext cx="6705495" cy="3086053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"/>
          <p:cNvSpPr>
            <a:spLocks noGrp="1"/>
          </p:cNvSpPr>
          <p:nvPr>
            <p:ph type="sldNum"/>
          </p:nvPr>
        </p:nvSpPr>
        <p:spPr>
          <a:xfrm>
            <a:off x="5179120" y="6515001"/>
            <a:ext cx="3964739" cy="34289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 upright="1"/>
          <a:lstStyle/>
          <a:p>
            <a:pPr algn="r"/>
            <a:fld id="{CAD2D6BD-DE1B-4B5F-8B41-2702339687B9}" type="slidenum">
              <a:rPr lang="en-US" altLang="zh-CN" sz="1400" b="0" i="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3" name="对象"/>
          <p:cNvSpPr>
            <a:spLocks noGrp="1" noRot="1" noChangeAspect="1"/>
          </p:cNvSpPr>
          <p:nvPr>
            <p:ph type="sldImg"/>
          </p:nvPr>
        </p:nvSpPr>
        <p:spPr>
          <a:xfrm>
            <a:off x="2281238" y="514350"/>
            <a:ext cx="4581525" cy="257175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</p:sp>
      <p:sp>
        <p:nvSpPr>
          <p:cNvPr id="34" name="文本框"/>
          <p:cNvSpPr>
            <a:spLocks noGrp="1"/>
          </p:cNvSpPr>
          <p:nvPr>
            <p:ph type="body" idx="1"/>
          </p:nvPr>
        </p:nvSpPr>
        <p:spPr>
          <a:xfrm>
            <a:off x="1219182" y="3257501"/>
            <a:ext cx="6705495" cy="3086053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r>
              <a:rPr lang="zh-CN" altLang="en-US">
                <a:sym typeface="+mn-ea"/>
              </a:rPr>
              <a:t>会议资源收录的内容</a:t>
            </a:r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针对性还是非常强的</a:t>
            </a: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"/>
          <p:cNvSpPr>
            <a:spLocks noGrp="1"/>
          </p:cNvSpPr>
          <p:nvPr>
            <p:ph type="sldNum"/>
          </p:nvPr>
        </p:nvSpPr>
        <p:spPr>
          <a:xfrm>
            <a:off x="5179120" y="6515001"/>
            <a:ext cx="3964739" cy="34289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 upright="1"/>
          <a:lstStyle/>
          <a:p>
            <a:pPr algn="r"/>
            <a:fld id="{CAD2D6BD-DE1B-4B5F-8B41-2702339687B9}" type="slidenum">
              <a:rPr lang="en-US" altLang="zh-CN" sz="1400" b="0" i="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3" name="对象"/>
          <p:cNvSpPr>
            <a:spLocks noGrp="1" noRot="1" noChangeAspect="1"/>
          </p:cNvSpPr>
          <p:nvPr>
            <p:ph type="sldImg"/>
          </p:nvPr>
        </p:nvSpPr>
        <p:spPr>
          <a:xfrm>
            <a:off x="2281238" y="514350"/>
            <a:ext cx="4581525" cy="257175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</p:sp>
      <p:sp>
        <p:nvSpPr>
          <p:cNvPr id="34" name="文本框"/>
          <p:cNvSpPr>
            <a:spLocks noGrp="1"/>
          </p:cNvSpPr>
          <p:nvPr>
            <p:ph type="body" idx="1"/>
          </p:nvPr>
        </p:nvSpPr>
        <p:spPr>
          <a:xfrm>
            <a:off x="1219182" y="3257501"/>
            <a:ext cx="6705495" cy="3086053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"/>
          <p:cNvSpPr>
            <a:spLocks noGrp="1"/>
          </p:cNvSpPr>
          <p:nvPr>
            <p:ph type="sldNum"/>
          </p:nvPr>
        </p:nvSpPr>
        <p:spPr>
          <a:xfrm>
            <a:off x="5179120" y="6515001"/>
            <a:ext cx="3964739" cy="34289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 upright="1"/>
          <a:lstStyle/>
          <a:p>
            <a:pPr algn="r"/>
            <a:fld id="{CAD2D6BD-DE1B-4B5F-8B41-2702339687B9}" type="slidenum">
              <a:rPr lang="en-US" altLang="zh-CN" sz="1400" b="0" i="0" u="none" strike="noStrike" kern="1200" cap="none" spc="0" baseline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</a:fld>
            <a:endParaRPr lang="zh-CN" altLang="en-US" sz="14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3" name="对象"/>
          <p:cNvSpPr>
            <a:spLocks noGrp="1" noRot="1" noChangeAspect="1"/>
          </p:cNvSpPr>
          <p:nvPr>
            <p:ph type="sldImg"/>
          </p:nvPr>
        </p:nvSpPr>
        <p:spPr>
          <a:xfrm>
            <a:off x="2281238" y="514350"/>
            <a:ext cx="4581525" cy="257175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</p:sp>
      <p:sp>
        <p:nvSpPr>
          <p:cNvPr id="34" name="文本框"/>
          <p:cNvSpPr>
            <a:spLocks noGrp="1"/>
          </p:cNvSpPr>
          <p:nvPr>
            <p:ph type="body" idx="1"/>
          </p:nvPr>
        </p:nvSpPr>
        <p:spPr>
          <a:xfrm>
            <a:off x="1219182" y="3257501"/>
            <a:ext cx="6705495" cy="3086053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zh-CN" altLang="en-US">
                <a:sym typeface="+mn-ea"/>
              </a:rPr>
              <a:t>分为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大类</a:t>
            </a:r>
            <a:r>
              <a:rPr lang="en-US" altLang="zh-CN">
                <a:sym typeface="+mn-ea"/>
              </a:rPr>
              <a:t>   </a:t>
            </a:r>
            <a:r>
              <a:rPr lang="zh-CN" altLang="en-US">
                <a:sym typeface="+mn-ea"/>
              </a:rPr>
              <a:t>表达内容特征的字段</a:t>
            </a:r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检索时，要基于对检索内容的理解和分析，理解是什么意思，基于语义分析匹配响应的结果；这时候就需要用能够表达文献内容特征的检索项</a:t>
            </a:r>
            <a:r>
              <a:rPr lang="en-US" altLang="zh-CN">
                <a:sym typeface="+mn-ea"/>
              </a:rPr>
              <a:t> 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zh-CN" altLang="en-US">
                <a:sym typeface="+mn-ea"/>
              </a:rPr>
              <a:t>分为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大类</a:t>
            </a:r>
            <a:r>
              <a:rPr lang="en-US" altLang="zh-CN">
                <a:sym typeface="+mn-ea"/>
              </a:rPr>
              <a:t>   </a:t>
            </a:r>
            <a:r>
              <a:rPr lang="zh-CN" altLang="en-US">
                <a:sym typeface="+mn-ea"/>
              </a:rPr>
              <a:t>表达内容特征的字段</a:t>
            </a:r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检索时，要基于对检索内容的理解和分析，理解是什么意思，基于语义分析匹配响应的结果；这时候就需要用能够表达文献内容特征的检索项</a:t>
            </a:r>
            <a:r>
              <a:rPr lang="en-US" altLang="zh-CN">
                <a:sym typeface="+mn-ea"/>
              </a:rPr>
              <a:t> 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zh-CN" altLang="en-US">
                <a:sym typeface="+mn-ea"/>
              </a:rPr>
              <a:t>分为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大类</a:t>
            </a:r>
            <a:r>
              <a:rPr lang="en-US" altLang="zh-CN">
                <a:sym typeface="+mn-ea"/>
              </a:rPr>
              <a:t>   </a:t>
            </a:r>
            <a:r>
              <a:rPr lang="zh-CN" altLang="en-US">
                <a:sym typeface="+mn-ea"/>
              </a:rPr>
              <a:t>表达内容特征的字段</a:t>
            </a:r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检索时，要基于对检索内容的理解和分析，理解是什么意思，基于语义分析匹配响应的结果；这时候就需要用能够表达文献内容特征的检索项</a:t>
            </a:r>
            <a:r>
              <a:rPr lang="en-US" altLang="zh-CN">
                <a:sym typeface="+mn-ea"/>
              </a:rPr>
              <a:t> 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p>
            <a:r>
              <a:rPr lang="zh-CN" altLang="en-US"/>
              <a:t>想要了解某一个领域的大致的研究内容，而且检索时涉及的关键词少，并且不需要逻辑组配</a:t>
            </a:r>
            <a:r>
              <a:rPr lang="en-US" altLang="zh-CN"/>
              <a:t>  </a:t>
            </a:r>
            <a:r>
              <a:rPr lang="zh-CN" altLang="en-US"/>
              <a:t>可以选择一框式检索</a:t>
            </a:r>
            <a:r>
              <a:rPr lang="en-US" altLang="zh-CN"/>
              <a:t>   </a:t>
            </a:r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tags" Target="../tags/tag64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7185D51-3D05-4571-A283-B4A35CD20C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0FB187E-2E7E-4C60-849C-ECEFA0A1AE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/>
    </mc:Choice>
    <mc:Fallback>
      <p:transition spd="med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1B3E24BF-67B8-48BD-9ABF-36DACBACC9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B1464AD9-C849-45B6-BBCC-5E990A5EEF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底2"/>
          <p:cNvPicPr>
            <a:picLocks noChangeAspect="1"/>
          </p:cNvPicPr>
          <p:nvPr userDrawn="1"/>
        </p:nvPicPr>
        <p:blipFill>
          <a:blip r:embed="rId2"/>
          <a:srcRect t="9689"/>
          <a:stretch>
            <a:fillRect/>
          </a:stretch>
        </p:blipFill>
        <p:spPr>
          <a:xfrm>
            <a:off x="-20955" y="0"/>
            <a:ext cx="12212320" cy="6853555"/>
          </a:xfrm>
          <a:prstGeom prst="rect">
            <a:avLst/>
          </a:prstGeom>
        </p:spPr>
      </p:pic>
      <p:pic>
        <p:nvPicPr>
          <p:cNvPr id="16" name="图片 15" descr="7"/>
          <p:cNvPicPr>
            <a:picLocks noChangeAspect="1"/>
          </p:cNvPicPr>
          <p:nvPr userDrawn="1"/>
        </p:nvPicPr>
        <p:blipFill>
          <a:blip r:embed="rId3"/>
          <a:srcRect l="14604" t="23136" b="45527"/>
          <a:stretch>
            <a:fillRect/>
          </a:stretch>
        </p:blipFill>
        <p:spPr>
          <a:xfrm>
            <a:off x="-20955" y="5080"/>
            <a:ext cx="7169785" cy="6852920"/>
          </a:xfrm>
          <a:prstGeom prst="rect">
            <a:avLst/>
          </a:prstGeom>
        </p:spPr>
      </p:pic>
      <p:pic>
        <p:nvPicPr>
          <p:cNvPr id="2" name="图片 1" descr="多层圈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99680" y="931545"/>
            <a:ext cx="4591685" cy="4591685"/>
          </a:xfrm>
          <a:prstGeom prst="rect">
            <a:avLst/>
          </a:prstGeom>
        </p:spPr>
      </p:pic>
      <p:pic>
        <p:nvPicPr>
          <p:cNvPr id="6" name="图片 5" descr="小知底座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67520" y="5106035"/>
            <a:ext cx="1713230" cy="913130"/>
          </a:xfrm>
          <a:prstGeom prst="rect">
            <a:avLst/>
          </a:prstGeom>
        </p:spPr>
      </p:pic>
      <p:pic>
        <p:nvPicPr>
          <p:cNvPr id="8" name="图片 7" descr="小知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40875" y="3331845"/>
            <a:ext cx="1430655" cy="2191385"/>
          </a:xfrm>
          <a:prstGeom prst="rect">
            <a:avLst/>
          </a:prstGeom>
        </p:spPr>
      </p:pic>
      <p:pic>
        <p:nvPicPr>
          <p:cNvPr id="10" name="图片 9" descr="2024中国知网logo-修改版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886950" y="126365"/>
            <a:ext cx="2061845" cy="980440"/>
          </a:xfrm>
          <a:prstGeom prst="rect">
            <a:avLst/>
          </a:prstGeom>
        </p:spPr>
      </p:pic>
      <p:pic>
        <p:nvPicPr>
          <p:cNvPr id="13" name="图片 12" descr="同方、中核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59410" y="312420"/>
            <a:ext cx="3186430" cy="5035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底2"/>
          <p:cNvPicPr>
            <a:picLocks noChangeAspect="1"/>
          </p:cNvPicPr>
          <p:nvPr userDrawn="1"/>
        </p:nvPicPr>
        <p:blipFill>
          <a:blip r:embed="rId2"/>
          <a:srcRect t="9689"/>
          <a:stretch>
            <a:fillRect/>
          </a:stretch>
        </p:blipFill>
        <p:spPr>
          <a:xfrm flipH="1">
            <a:off x="-20955" y="0"/>
            <a:ext cx="12212320" cy="6853555"/>
          </a:xfrm>
          <a:prstGeom prst="rect">
            <a:avLst/>
          </a:prstGeom>
        </p:spPr>
      </p:pic>
      <p:pic>
        <p:nvPicPr>
          <p:cNvPr id="25" name="图片 24" descr="7"/>
          <p:cNvPicPr>
            <a:picLocks noChangeAspect="1"/>
          </p:cNvPicPr>
          <p:nvPr userDrawn="1"/>
        </p:nvPicPr>
        <p:blipFill>
          <a:blip r:embed="rId3"/>
          <a:srcRect l="14604" t="23136" b="45527"/>
          <a:stretch>
            <a:fillRect/>
          </a:stretch>
        </p:blipFill>
        <p:spPr>
          <a:xfrm flipH="1">
            <a:off x="5022215" y="5080"/>
            <a:ext cx="7169785" cy="6852920"/>
          </a:xfrm>
          <a:prstGeom prst="rect">
            <a:avLst/>
          </a:prstGeom>
        </p:spPr>
      </p:pic>
      <p:pic>
        <p:nvPicPr>
          <p:cNvPr id="28" name="图片 27" descr="多层圈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0955" y="1208405"/>
            <a:ext cx="4591685" cy="4591685"/>
          </a:xfrm>
          <a:prstGeom prst="rect">
            <a:avLst/>
          </a:prstGeom>
        </p:spPr>
      </p:pic>
      <p:pic>
        <p:nvPicPr>
          <p:cNvPr id="33" name="图片 32" descr="2024中国知网logo-修改版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00335" y="104775"/>
            <a:ext cx="1577975" cy="749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4445" y="1270"/>
            <a:ext cx="12188190" cy="6856095"/>
          </a:xfrm>
          <a:prstGeom prst="rect">
            <a:avLst/>
          </a:prstGeom>
          <a:solidFill>
            <a:srgbClr val="F2F9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 descr="2024中国知网logo-修改版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00335" y="104775"/>
            <a:ext cx="1577975" cy="749935"/>
          </a:xfrm>
          <a:prstGeom prst="rect">
            <a:avLst/>
          </a:prstGeom>
        </p:spPr>
      </p:pic>
      <p:pic>
        <p:nvPicPr>
          <p:cNvPr id="2" name="图片 1" descr="3"/>
          <p:cNvPicPr>
            <a:picLocks noChangeAspect="1"/>
          </p:cNvPicPr>
          <p:nvPr userDrawn="1"/>
        </p:nvPicPr>
        <p:blipFill>
          <a:blip r:embed="rId3"/>
          <a:srcRect l="29101" t="35434"/>
          <a:stretch>
            <a:fillRect/>
          </a:stretch>
        </p:blipFill>
        <p:spPr>
          <a:xfrm>
            <a:off x="0" y="0"/>
            <a:ext cx="2329815" cy="2127885"/>
          </a:xfrm>
          <a:prstGeom prst="rect">
            <a:avLst/>
          </a:prstGeom>
        </p:spPr>
      </p:pic>
      <p:pic>
        <p:nvPicPr>
          <p:cNvPr id="4" name="图片 3" descr="3"/>
          <p:cNvPicPr>
            <a:picLocks noChangeAspect="1"/>
          </p:cNvPicPr>
          <p:nvPr userDrawn="1"/>
        </p:nvPicPr>
        <p:blipFill>
          <a:blip r:embed="rId3"/>
          <a:srcRect r="17634" b="46736"/>
          <a:stretch>
            <a:fillRect/>
          </a:stretch>
        </p:blipFill>
        <p:spPr>
          <a:xfrm>
            <a:off x="8261985" y="4308475"/>
            <a:ext cx="3930015" cy="2548890"/>
          </a:xfrm>
          <a:prstGeom prst="rect">
            <a:avLst/>
          </a:prstGeom>
        </p:spPr>
      </p:pic>
      <p:pic>
        <p:nvPicPr>
          <p:cNvPr id="6" name="图片 5" descr="3"/>
          <p:cNvPicPr>
            <a:picLocks noChangeAspect="1"/>
          </p:cNvPicPr>
          <p:nvPr userDrawn="1"/>
        </p:nvPicPr>
        <p:blipFill>
          <a:blip r:embed="rId3">
            <a:alphaModFix amt="50000"/>
          </a:blip>
          <a:srcRect l="15642" b="19270"/>
          <a:stretch>
            <a:fillRect/>
          </a:stretch>
        </p:blipFill>
        <p:spPr>
          <a:xfrm>
            <a:off x="4445" y="4625340"/>
            <a:ext cx="2325370" cy="2232025"/>
          </a:xfrm>
          <a:prstGeom prst="rect">
            <a:avLst/>
          </a:prstGeom>
        </p:spPr>
      </p:pic>
      <p:pic>
        <p:nvPicPr>
          <p:cNvPr id="5" name="图片 4" descr="4"/>
          <p:cNvPicPr>
            <a:picLocks noChangeAspect="1"/>
          </p:cNvPicPr>
          <p:nvPr userDrawn="1"/>
        </p:nvPicPr>
        <p:blipFill>
          <a:blip r:embed="rId4"/>
          <a:srcRect b="18702"/>
          <a:stretch>
            <a:fillRect/>
          </a:stretch>
        </p:blipFill>
        <p:spPr>
          <a:xfrm>
            <a:off x="0" y="3429000"/>
            <a:ext cx="2485390" cy="3428365"/>
          </a:xfrm>
          <a:prstGeom prst="rect">
            <a:avLst/>
          </a:prstGeom>
        </p:spPr>
      </p:pic>
      <p:pic>
        <p:nvPicPr>
          <p:cNvPr id="7" name="图片 6" descr="3"/>
          <p:cNvPicPr>
            <a:picLocks noChangeAspect="1"/>
          </p:cNvPicPr>
          <p:nvPr userDrawn="1"/>
        </p:nvPicPr>
        <p:blipFill>
          <a:blip r:embed="rId3">
            <a:alphaModFix amt="30000"/>
          </a:blip>
          <a:srcRect t="20551"/>
          <a:stretch>
            <a:fillRect/>
          </a:stretch>
        </p:blipFill>
        <p:spPr>
          <a:xfrm>
            <a:off x="5905500" y="1270"/>
            <a:ext cx="3653790" cy="29114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2024中国知网logo-修改版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00335" y="184150"/>
            <a:ext cx="1577975" cy="749935"/>
          </a:xfrm>
          <a:prstGeom prst="rect">
            <a:avLst/>
          </a:prstGeom>
        </p:spPr>
      </p:pic>
      <p:sp>
        <p:nvSpPr>
          <p:cNvPr id="14" name="iṡ1íḑè"/>
          <p:cNvSpPr/>
          <p:nvPr userDrawn="1"/>
        </p:nvSpPr>
        <p:spPr>
          <a:xfrm>
            <a:off x="641350" y="459740"/>
            <a:ext cx="169545" cy="169545"/>
          </a:xfrm>
          <a:prstGeom prst="ellipse">
            <a:avLst/>
          </a:prstGeom>
          <a:solidFill>
            <a:srgbClr val="2F99FF"/>
          </a:solidFill>
          <a:ln w="63500">
            <a:solidFill>
              <a:srgbClr val="2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</a:endParaRPr>
          </a:p>
        </p:txBody>
      </p:sp>
      <p:sp>
        <p:nvSpPr>
          <p:cNvPr id="15" name="iṡ1íḑè"/>
          <p:cNvSpPr/>
          <p:nvPr userDrawn="1"/>
        </p:nvSpPr>
        <p:spPr>
          <a:xfrm>
            <a:off x="750570" y="459740"/>
            <a:ext cx="169545" cy="169545"/>
          </a:xfrm>
          <a:prstGeom prst="ellipse">
            <a:avLst/>
          </a:prstGeom>
          <a:solidFill>
            <a:srgbClr val="2FC4FF"/>
          </a:solidFill>
          <a:ln w="63500">
            <a:solidFill>
              <a:srgbClr val="2F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</a:endParaRPr>
          </a:p>
        </p:txBody>
      </p:sp>
      <p:pic>
        <p:nvPicPr>
          <p:cNvPr id="19" name="图片 18" descr="规范立己 诚信铸就"/>
          <p:cNvPicPr>
            <a:picLocks noChangeAspect="1"/>
          </p:cNvPicPr>
          <p:nvPr userDrawn="1"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134225" y="6330315"/>
            <a:ext cx="4998720" cy="527685"/>
          </a:xfrm>
          <a:prstGeom prst="rect">
            <a:avLst/>
          </a:prstGeom>
        </p:spPr>
      </p:pic>
      <p:pic>
        <p:nvPicPr>
          <p:cNvPr id="4" name="图片 3" descr="3"/>
          <p:cNvPicPr>
            <a:picLocks noChangeAspect="1"/>
          </p:cNvPicPr>
          <p:nvPr userDrawn="1"/>
        </p:nvPicPr>
        <p:blipFill>
          <a:blip r:embed="rId4">
            <a:alphaModFix amt="50000"/>
          </a:blip>
          <a:srcRect r="40423"/>
          <a:stretch>
            <a:fillRect/>
          </a:stretch>
        </p:blipFill>
        <p:spPr>
          <a:xfrm>
            <a:off x="10438130" y="1678940"/>
            <a:ext cx="1753870" cy="2952750"/>
          </a:xfrm>
          <a:prstGeom prst="rect">
            <a:avLst/>
          </a:prstGeom>
        </p:spPr>
      </p:pic>
      <p:pic>
        <p:nvPicPr>
          <p:cNvPr id="5" name="图片 4" descr="4"/>
          <p:cNvPicPr>
            <a:picLocks noChangeAspect="1"/>
          </p:cNvPicPr>
          <p:nvPr userDrawn="1"/>
        </p:nvPicPr>
        <p:blipFill>
          <a:blip r:embed="rId5">
            <a:alphaModFix amt="50000"/>
          </a:blip>
          <a:srcRect b="16829"/>
          <a:stretch>
            <a:fillRect/>
          </a:stretch>
        </p:blipFill>
        <p:spPr>
          <a:xfrm>
            <a:off x="0" y="3813810"/>
            <a:ext cx="2157095" cy="30441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2024中国知网logo-修改版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00335" y="184150"/>
            <a:ext cx="1577975" cy="749935"/>
          </a:xfrm>
          <a:prstGeom prst="rect">
            <a:avLst/>
          </a:prstGeom>
        </p:spPr>
      </p:pic>
      <p:pic>
        <p:nvPicPr>
          <p:cNvPr id="19" name="图片 18" descr="规范立己 诚信铸就"/>
          <p:cNvPicPr>
            <a:picLocks noChangeAspect="1"/>
          </p:cNvPicPr>
          <p:nvPr userDrawn="1"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134225" y="6330315"/>
            <a:ext cx="4998720" cy="527685"/>
          </a:xfrm>
          <a:prstGeom prst="rect">
            <a:avLst/>
          </a:prstGeom>
        </p:spPr>
      </p:pic>
      <p:pic>
        <p:nvPicPr>
          <p:cNvPr id="4" name="图片 3" descr="3"/>
          <p:cNvPicPr>
            <a:picLocks noChangeAspect="1"/>
          </p:cNvPicPr>
          <p:nvPr userDrawn="1"/>
        </p:nvPicPr>
        <p:blipFill>
          <a:blip r:embed="rId4">
            <a:alphaModFix amt="50000"/>
          </a:blip>
          <a:srcRect r="40423"/>
          <a:stretch>
            <a:fillRect/>
          </a:stretch>
        </p:blipFill>
        <p:spPr>
          <a:xfrm>
            <a:off x="10438130" y="1678940"/>
            <a:ext cx="1753870" cy="2952750"/>
          </a:xfrm>
          <a:prstGeom prst="rect">
            <a:avLst/>
          </a:prstGeom>
        </p:spPr>
      </p:pic>
      <p:pic>
        <p:nvPicPr>
          <p:cNvPr id="5" name="图片 4" descr="4"/>
          <p:cNvPicPr>
            <a:picLocks noChangeAspect="1"/>
          </p:cNvPicPr>
          <p:nvPr userDrawn="1"/>
        </p:nvPicPr>
        <p:blipFill>
          <a:blip r:embed="rId5">
            <a:alphaModFix amt="50000"/>
          </a:blip>
          <a:srcRect b="16829"/>
          <a:stretch>
            <a:fillRect/>
          </a:stretch>
        </p:blipFill>
        <p:spPr>
          <a:xfrm>
            <a:off x="0" y="3813810"/>
            <a:ext cx="2157095" cy="30441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2024中国知网logo-修改版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00335" y="184150"/>
            <a:ext cx="1577975" cy="749935"/>
          </a:xfrm>
          <a:prstGeom prst="rect">
            <a:avLst/>
          </a:prstGeom>
        </p:spPr>
      </p:pic>
      <p:sp>
        <p:nvSpPr>
          <p:cNvPr id="9" name="iṡ1íḑè"/>
          <p:cNvSpPr/>
          <p:nvPr userDrawn="1"/>
        </p:nvSpPr>
        <p:spPr>
          <a:xfrm>
            <a:off x="641350" y="459740"/>
            <a:ext cx="169545" cy="169545"/>
          </a:xfrm>
          <a:prstGeom prst="ellipse">
            <a:avLst/>
          </a:prstGeom>
          <a:solidFill>
            <a:srgbClr val="2F99FF"/>
          </a:solidFill>
          <a:ln w="63500">
            <a:solidFill>
              <a:srgbClr val="2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</a:endParaRPr>
          </a:p>
        </p:txBody>
      </p:sp>
      <p:sp>
        <p:nvSpPr>
          <p:cNvPr id="11" name="iṡ1íḑè"/>
          <p:cNvSpPr/>
          <p:nvPr userDrawn="1"/>
        </p:nvSpPr>
        <p:spPr>
          <a:xfrm>
            <a:off x="750570" y="459740"/>
            <a:ext cx="169545" cy="169545"/>
          </a:xfrm>
          <a:prstGeom prst="ellipse">
            <a:avLst/>
          </a:prstGeom>
          <a:solidFill>
            <a:srgbClr val="2FC4FF"/>
          </a:solidFill>
          <a:ln w="63500">
            <a:solidFill>
              <a:srgbClr val="2F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</a:endParaRPr>
          </a:p>
        </p:txBody>
      </p:sp>
      <p:pic>
        <p:nvPicPr>
          <p:cNvPr id="19" name="图片 18" descr="规范立己 诚信铸就"/>
          <p:cNvPicPr>
            <a:picLocks noChangeAspect="1"/>
          </p:cNvPicPr>
          <p:nvPr userDrawn="1"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134225" y="6330315"/>
            <a:ext cx="4998720" cy="5276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无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024中国知网logo-修改版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00335" y="184150"/>
            <a:ext cx="1577975" cy="749935"/>
          </a:xfrm>
          <a:prstGeom prst="rect">
            <a:avLst/>
          </a:prstGeom>
        </p:spPr>
      </p:pic>
      <p:pic>
        <p:nvPicPr>
          <p:cNvPr id="19" name="图片 18" descr="规范立己 诚信铸就"/>
          <p:cNvPicPr>
            <a:picLocks noChangeAspect="1"/>
          </p:cNvPicPr>
          <p:nvPr userDrawn="1"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134225" y="6330315"/>
            <a:ext cx="4998720" cy="5276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底2"/>
          <p:cNvPicPr>
            <a:picLocks noChangeAspect="1"/>
          </p:cNvPicPr>
          <p:nvPr userDrawn="1"/>
        </p:nvPicPr>
        <p:blipFill>
          <a:blip r:embed="rId2"/>
          <a:srcRect t="9689"/>
          <a:stretch>
            <a:fillRect/>
          </a:stretch>
        </p:blipFill>
        <p:spPr>
          <a:xfrm>
            <a:off x="-20955" y="0"/>
            <a:ext cx="12212320" cy="6853555"/>
          </a:xfrm>
          <a:prstGeom prst="rect">
            <a:avLst/>
          </a:prstGeom>
        </p:spPr>
      </p:pic>
      <p:pic>
        <p:nvPicPr>
          <p:cNvPr id="3" name="图片 2" descr="7"/>
          <p:cNvPicPr>
            <a:picLocks noChangeAspect="1"/>
          </p:cNvPicPr>
          <p:nvPr userDrawn="1"/>
        </p:nvPicPr>
        <p:blipFill>
          <a:blip r:embed="rId3"/>
          <a:srcRect l="14604" t="23136" b="45527"/>
          <a:stretch>
            <a:fillRect/>
          </a:stretch>
        </p:blipFill>
        <p:spPr>
          <a:xfrm>
            <a:off x="-20955" y="5080"/>
            <a:ext cx="7169785" cy="6852920"/>
          </a:xfrm>
          <a:prstGeom prst="rect">
            <a:avLst/>
          </a:prstGeom>
        </p:spPr>
      </p:pic>
      <p:pic>
        <p:nvPicPr>
          <p:cNvPr id="4" name="图片 3" descr="多层圈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0955" y="1208405"/>
            <a:ext cx="4591685" cy="4591685"/>
          </a:xfrm>
          <a:prstGeom prst="rect">
            <a:avLst/>
          </a:prstGeom>
        </p:spPr>
      </p:pic>
      <p:pic>
        <p:nvPicPr>
          <p:cNvPr id="5" name="图片 4" descr="2024中国知网logo-修改版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00335" y="104775"/>
            <a:ext cx="1577975" cy="749935"/>
          </a:xfrm>
          <a:prstGeom prst="rect">
            <a:avLst/>
          </a:prstGeom>
        </p:spPr>
      </p:pic>
      <p:pic>
        <p:nvPicPr>
          <p:cNvPr id="28" name="图片 27" descr="多层圈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99680" y="931545"/>
            <a:ext cx="4591685" cy="4591685"/>
          </a:xfrm>
          <a:prstGeom prst="rect">
            <a:avLst/>
          </a:prstGeom>
        </p:spPr>
      </p:pic>
      <p:sp>
        <p:nvSpPr>
          <p:cNvPr id="11" name="任意多边形 10"/>
          <p:cNvSpPr/>
          <p:nvPr/>
        </p:nvSpPr>
        <p:spPr>
          <a:xfrm>
            <a:off x="6957723" y="5231668"/>
            <a:ext cx="5246342" cy="162633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274" h="2561">
                <a:moveTo>
                  <a:pt x="4" y="2494"/>
                </a:moveTo>
                <a:lnTo>
                  <a:pt x="0" y="2466"/>
                </a:lnTo>
                <a:lnTo>
                  <a:pt x="0" y="2436"/>
                </a:lnTo>
                <a:cubicBezTo>
                  <a:pt x="-317" y="1582"/>
                  <a:pt x="5539" y="3"/>
                  <a:pt x="8262" y="0"/>
                </a:cubicBezTo>
                <a:lnTo>
                  <a:pt x="8262" y="1830"/>
                </a:lnTo>
                <a:cubicBezTo>
                  <a:pt x="7576" y="2085"/>
                  <a:pt x="6010" y="2459"/>
                  <a:pt x="5427" y="2561"/>
                </a:cubicBezTo>
                <a:lnTo>
                  <a:pt x="28" y="2561"/>
                </a:lnTo>
                <a:lnTo>
                  <a:pt x="22" y="2549"/>
                </a:lnTo>
                <a:lnTo>
                  <a:pt x="11" y="2522"/>
                </a:lnTo>
                <a:lnTo>
                  <a:pt x="4" y="2494"/>
                </a:lnTo>
                <a:close/>
              </a:path>
            </a:pathLst>
          </a:custGeom>
          <a:solidFill>
            <a:srgbClr val="F2F9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  <p:custDataLst>
              <p:tags r:id="rId2"/>
            </p:custDataLst>
          </p:nvPr>
        </p:nvSpPr>
        <p:spPr>
          <a:xfrm>
            <a:off x="321133" y="200022"/>
            <a:ext cx="10010644" cy="44196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uFillTx/>
                <a:latin typeface="+mj-ea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321133" y="647716"/>
            <a:ext cx="10010644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/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/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/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>
          <a:xfrm>
            <a:off x="669925" y="443230"/>
            <a:ext cx="9293225" cy="44196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/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/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/>
          <p:nvPr>
            <p:ph type="dt" sz="half" idx="10"/>
          </p:nvPr>
        </p:nvSpPr>
        <p:spPr/>
        <p:txBody>
          <a:bodyPr/>
          <a:lstStyle/>
          <a:p>
            <a:fld id="{1B6B518B-CB3D-4732-B50C-4B06B64D72F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/>
          <p:nvPr>
            <p:ph type="sldNum" sz="quarter" idx="12"/>
          </p:nvPr>
        </p:nvSpPr>
        <p:spPr/>
        <p:txBody>
          <a:bodyPr/>
          <a:lstStyle/>
          <a:p>
            <a:fld id="{117A0D62-63E9-4F18-B4F9-A3D12C0A1E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 bwMode="auto"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/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/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/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/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www.cnki.net</a:t>
            </a:r>
            <a:endParaRPr lang="en-US" altLang="zh-CN" dirty="0"/>
          </a:p>
        </p:txBody>
      </p:sp>
      <p:sp>
        <p:nvSpPr>
          <p:cNvPr id="6" name="灯片编号占位符 5"/>
          <p:cNvSpPr/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33" b="42666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03534"/>
            <a:ext cx="9144000" cy="2540699"/>
          </a:xfrm>
        </p:spPr>
        <p:txBody>
          <a:bodyPr anchor="b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32390"/>
            <a:ext cx="9144000" cy="71393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CD1C-7B15-40D5-BDD3-D3A522AB1C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EB08-0DEB-44BD-BEB1-CDFF23BDA6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稻壳儿：耗崽设计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2667000" y="-2666999"/>
            <a:ext cx="6857999" cy="121919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/>
          <a:lstStyle/>
          <a:p>
            <a:fld id="{E3AD87B8-9A4B-45E2-BBE5-FB86ADE28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/>
          <a:lstStyle/>
          <a:p>
            <a:fld id="{37AAA611-6692-4583-86AB-5AB9B972BD46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292689" y="356490"/>
            <a:ext cx="11470074" cy="5999861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sp>
        <p:nvSpPr>
          <p:cNvPr id="6" name="椭圆 5"/>
          <p:cNvSpPr/>
          <p:nvPr userDrawn="1"/>
        </p:nvSpPr>
        <p:spPr>
          <a:xfrm>
            <a:off x="497313" y="493126"/>
            <a:ext cx="431687" cy="43171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698" tIns="43349" rIns="341333" bIns="43349" numCol="1" spcCol="0" rtlCol="0" fromWordArt="0" anchor="ctr" anchorCtr="0" forceAA="0" compatLnSpc="1">
            <a:noAutofit/>
          </a:bodyPr>
          <a:p>
            <a:pPr algn="r" defTabSz="914400"/>
            <a:endParaRPr lang="zh-CN" altLang="en-US" sz="1325" b="1">
              <a:latin typeface="字魂105号-简雅黑" panose="00000500000000000000" pitchFamily="2" charset="-122"/>
              <a:ea typeface="字魂105号-简雅黑" panose="00000500000000000000" pitchFamily="2" charset="-122"/>
              <a:cs typeface="Open Sans" panose="020B0606030504020204" pitchFamily="34" charset="0"/>
              <a:sym typeface="字魂105号-简雅黑" panose="00000500000000000000" pitchFamily="2" charset="-122"/>
            </a:endParaRPr>
          </a:p>
        </p:txBody>
      </p:sp>
    </p:spTree>
  </p:cSld>
  <p:clrMapOvr>
    <a:masterClrMapping/>
  </p:clrMapOvr>
  <p:transition spd="slow" advTm="0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92689" y="356490"/>
            <a:ext cx="11470074" cy="5999861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794738" y="6027092"/>
            <a:ext cx="2600960" cy="346212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829191" y="6027092"/>
            <a:ext cx="3901440" cy="34621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164124" y="6027092"/>
            <a:ext cx="2600960" cy="346212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hf hdr="0" ft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B6B518B-CB3D-4732-B50C-4B06B64D72F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17A0D62-63E9-4F18-B4F9-A3D12C0A1E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B6B518B-CB3D-4732-B50C-4B06B64D72F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17A0D62-63E9-4F18-B4F9-A3D12C0A1E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 bwMode="auto"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361" y="-70759"/>
            <a:ext cx="10515600" cy="965409"/>
          </a:xfrm>
        </p:spPr>
        <p:txBody>
          <a:bodyPr>
            <a:normAutofit/>
          </a:bodyPr>
          <a:lstStyle>
            <a:lvl1pPr>
              <a:defRPr sz="20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90D3642-1BA2-4DA0-927C-83DBE3892C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3EEB2C5-E121-49C8-98D1-1ED9C60F39F5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715" y="328930"/>
            <a:ext cx="1190625" cy="3956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59" y="6493852"/>
            <a:ext cx="588049" cy="2409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07" y="6515888"/>
            <a:ext cx="695596" cy="1801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稻壳儿：耗崽设计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2667000" y="-2666999"/>
            <a:ext cx="6857999" cy="121919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wrap="square"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6" Type="http://schemas.openxmlformats.org/officeDocument/2006/relationships/theme" Target="../theme/theme2.xml"/><Relationship Id="rId25" Type="http://schemas.openxmlformats.org/officeDocument/2006/relationships/tags" Target="../tags/tag63.xml"/><Relationship Id="rId24" Type="http://schemas.openxmlformats.org/officeDocument/2006/relationships/tags" Target="../tags/tag62.xml"/><Relationship Id="rId23" Type="http://schemas.openxmlformats.org/officeDocument/2006/relationships/tags" Target="../tags/tag61.xml"/><Relationship Id="rId22" Type="http://schemas.openxmlformats.org/officeDocument/2006/relationships/tags" Target="../tags/tag60.xml"/><Relationship Id="rId21" Type="http://schemas.openxmlformats.org/officeDocument/2006/relationships/tags" Target="../tags/tag59.xml"/><Relationship Id="rId20" Type="http://schemas.openxmlformats.org/officeDocument/2006/relationships/tags" Target="../tags/tag58.xml"/><Relationship Id="rId2" Type="http://schemas.openxmlformats.org/officeDocument/2006/relationships/slideLayout" Target="../slideLayouts/slideLayout8.xml"/><Relationship Id="rId19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6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4" Type="http://schemas.openxmlformats.org/officeDocument/2006/relationships/theme" Target="../theme/theme3.xml"/><Relationship Id="rId13" Type="http://schemas.openxmlformats.org/officeDocument/2006/relationships/image" Target="../media/image13.png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4" Type="http://schemas.openxmlformats.org/officeDocument/2006/relationships/theme" Target="../theme/theme4.xml"/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 userDrawn="1"/>
        </p:nvGrpSpPr>
        <p:grpSpPr>
          <a:xfrm>
            <a:off x="635" y="6298565"/>
            <a:ext cx="12193270" cy="563245"/>
            <a:chOff x="1" y="9919"/>
            <a:chExt cx="19202" cy="887"/>
          </a:xfrm>
        </p:grpSpPr>
        <p:sp>
          <p:nvSpPr>
            <p:cNvPr id="24" name="矩形 23"/>
            <p:cNvSpPr/>
            <p:nvPr/>
          </p:nvSpPr>
          <p:spPr>
            <a:xfrm>
              <a:off x="1" y="10182"/>
              <a:ext cx="19203" cy="624"/>
            </a:xfrm>
            <a:prstGeom prst="rect">
              <a:avLst/>
            </a:prstGeom>
            <a:solidFill>
              <a:srgbClr val="6762FC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n>
                  <a:noFill/>
                </a:ln>
                <a:solidFill>
                  <a:srgbClr val="6762FC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" y="9919"/>
              <a:ext cx="19203" cy="283"/>
            </a:xfrm>
            <a:prstGeom prst="rect">
              <a:avLst/>
            </a:prstGeom>
            <a:solidFill>
              <a:srgbClr val="FF69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n>
                  <a:noFill/>
                </a:ln>
                <a:solidFill>
                  <a:srgbClr val="6762FC"/>
                </a:solidFill>
              </a:endParaRPr>
            </a:p>
          </p:txBody>
        </p:sp>
      </p:grpSp>
      <p:sp>
        <p:nvSpPr>
          <p:cNvPr id="57" name="文本框 56"/>
          <p:cNvSpPr txBox="1"/>
          <p:nvPr userDrawn="1">
            <p:custDataLst>
              <p:tags r:id="rId7"/>
            </p:custDataLst>
          </p:nvPr>
        </p:nvSpPr>
        <p:spPr>
          <a:xfrm>
            <a:off x="4491355" y="6504940"/>
            <a:ext cx="321183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/>
            <a:r>
              <a:rPr lang="zh-CN" altLang="en-US" sz="1400" cap="all">
                <a:solidFill>
                  <a:schemeClr val="bg1">
                    <a:alpha val="57000"/>
                  </a:schemeClr>
                </a:solidFill>
                <a:latin typeface="HarmonyOS Sans SC" panose="00000500000000000000" charset="-122"/>
                <a:ea typeface="HarmonyOS Sans SC" panose="00000500000000000000" charset="-122"/>
                <a:cs typeface="MiSans Heavy" panose="00000A00000000000000" charset="-122"/>
              </a:rPr>
              <a:t>中国知网</a:t>
            </a:r>
            <a:r>
              <a:rPr lang="en-US" altLang="zh-CN" sz="1400" cap="all">
                <a:solidFill>
                  <a:schemeClr val="bg1">
                    <a:alpha val="57000"/>
                  </a:schemeClr>
                </a:solidFill>
                <a:latin typeface="HarmonyOS Sans SC" panose="00000500000000000000" charset="-122"/>
                <a:ea typeface="HarmonyOS Sans SC" panose="00000500000000000000" charset="-122"/>
                <a:cs typeface="MiSans Heavy" panose="00000A00000000000000" charset="-122"/>
              </a:rPr>
              <a:t> www.cnki.net</a:t>
            </a:r>
            <a:endParaRPr lang="en-US" altLang="zh-CN" sz="1400" cap="all">
              <a:solidFill>
                <a:schemeClr val="bg1">
                  <a:alpha val="57000"/>
                </a:schemeClr>
              </a:solidFill>
              <a:latin typeface="HarmonyOS Sans SC" panose="00000500000000000000" charset="-122"/>
              <a:ea typeface="HarmonyOS Sans SC" panose="00000500000000000000" charset="-122"/>
              <a:cs typeface="MiSans Heavy" panose="00000A00000000000000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2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/>
          <p:nvPr>
            <p:ph type="dt" sz="half" idx="2"/>
            <p:custDataLst>
              <p:tags r:id="rId9"/>
            </p:custDataLst>
          </p:nvPr>
        </p:nvSpPr>
        <p:spPr>
          <a:xfrm>
            <a:off x="67019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/>
          <p:nvPr>
            <p:ph type="ftr" sz="quarter" idx="3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defRPr>
            </a:lvl1pPr>
          </a:lstStyle>
          <a:p>
            <a:r>
              <a:rPr lang="en-US" altLang="zh-CN" dirty="0"/>
              <a:t>www.cnki.net</a:t>
            </a:r>
            <a:endParaRPr lang="en-US" altLang="zh-CN" dirty="0"/>
          </a:p>
        </p:txBody>
      </p:sp>
      <p:sp>
        <p:nvSpPr>
          <p:cNvPr id="6" name="灯片编号占位符 5"/>
          <p:cNvSpPr/>
          <p:nvPr>
            <p:ph type="sldNum" sz="quarter" idx="4"/>
            <p:custDataLst>
              <p:tags r:id="rId11"/>
            </p:custDataLst>
          </p:nvPr>
        </p:nvSpPr>
        <p:spPr>
          <a:xfrm>
            <a:off x="8822055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知网logo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552653" y="191367"/>
            <a:ext cx="1374775" cy="4565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2">
              <a:lumMod val="7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ransition spd="slow" advTm="0">
    <p:fade/>
  </p:transition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ct val="19000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4425" indent="-216535" algn="l" defTabSz="86677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5540" indent="-216535" algn="l" defTabSz="86677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66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image" Target="../media/image20.png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6" Type="http://schemas.openxmlformats.org/officeDocument/2006/relationships/notesSlide" Target="../notesSlides/notesSlide1.xml"/><Relationship Id="rId25" Type="http://schemas.openxmlformats.org/officeDocument/2006/relationships/slideLayout" Target="../slideLayouts/slideLayout2.xml"/><Relationship Id="rId24" Type="http://schemas.openxmlformats.org/officeDocument/2006/relationships/tags" Target="../tags/tag95.xml"/><Relationship Id="rId23" Type="http://schemas.openxmlformats.org/officeDocument/2006/relationships/tags" Target="../tags/tag94.xml"/><Relationship Id="rId22" Type="http://schemas.openxmlformats.org/officeDocument/2006/relationships/tags" Target="../tags/tag93.xml"/><Relationship Id="rId21" Type="http://schemas.openxmlformats.org/officeDocument/2006/relationships/tags" Target="../tags/tag92.xml"/><Relationship Id="rId20" Type="http://schemas.openxmlformats.org/officeDocument/2006/relationships/tags" Target="../tags/tag91.xml"/><Relationship Id="rId2" Type="http://schemas.openxmlformats.org/officeDocument/2006/relationships/tags" Target="../tags/tag76.xml"/><Relationship Id="rId19" Type="http://schemas.openxmlformats.org/officeDocument/2006/relationships/tags" Target="../tags/tag90.xml"/><Relationship Id="rId18" Type="http://schemas.openxmlformats.org/officeDocument/2006/relationships/tags" Target="../tags/tag89.xml"/><Relationship Id="rId17" Type="http://schemas.openxmlformats.org/officeDocument/2006/relationships/image" Target="../media/image22.png"/><Relationship Id="rId16" Type="http://schemas.openxmlformats.org/officeDocument/2006/relationships/tags" Target="../tags/tag88.xml"/><Relationship Id="rId15" Type="http://schemas.openxmlformats.org/officeDocument/2006/relationships/tags" Target="../tags/tag87.xml"/><Relationship Id="rId14" Type="http://schemas.openxmlformats.org/officeDocument/2006/relationships/tags" Target="../tags/tag86.xml"/><Relationship Id="rId13" Type="http://schemas.openxmlformats.org/officeDocument/2006/relationships/tags" Target="../tags/tag85.xml"/><Relationship Id="rId12" Type="http://schemas.openxmlformats.org/officeDocument/2006/relationships/tags" Target="../tags/tag84.xml"/><Relationship Id="rId11" Type="http://schemas.openxmlformats.org/officeDocument/2006/relationships/tags" Target="../tags/tag83.xml"/><Relationship Id="rId10" Type="http://schemas.openxmlformats.org/officeDocument/2006/relationships/tags" Target="../tags/tag82.xml"/><Relationship Id="rId1" Type="http://schemas.openxmlformats.org/officeDocument/2006/relationships/image" Target="../media/image19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3.xml"/><Relationship Id="rId8" Type="http://schemas.openxmlformats.org/officeDocument/2006/relationships/tags" Target="../tags/tag102.xml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1" Type="http://schemas.openxmlformats.org/officeDocument/2006/relationships/notesSlide" Target="../notesSlides/notesSlide2.xml"/><Relationship Id="rId30" Type="http://schemas.openxmlformats.org/officeDocument/2006/relationships/slideLayout" Target="../slideLayouts/slideLayout2.xml"/><Relationship Id="rId3" Type="http://schemas.openxmlformats.org/officeDocument/2006/relationships/tags" Target="../tags/tag97.xml"/><Relationship Id="rId29" Type="http://schemas.openxmlformats.org/officeDocument/2006/relationships/tags" Target="../tags/tag121.xml"/><Relationship Id="rId28" Type="http://schemas.openxmlformats.org/officeDocument/2006/relationships/image" Target="../media/image21.png"/><Relationship Id="rId27" Type="http://schemas.openxmlformats.org/officeDocument/2006/relationships/tags" Target="../tags/tag120.xml"/><Relationship Id="rId26" Type="http://schemas.openxmlformats.org/officeDocument/2006/relationships/tags" Target="../tags/tag119.xml"/><Relationship Id="rId25" Type="http://schemas.openxmlformats.org/officeDocument/2006/relationships/image" Target="../media/image20.png"/><Relationship Id="rId24" Type="http://schemas.openxmlformats.org/officeDocument/2006/relationships/tags" Target="../tags/tag118.xml"/><Relationship Id="rId23" Type="http://schemas.openxmlformats.org/officeDocument/2006/relationships/tags" Target="../tags/tag117.xml"/><Relationship Id="rId22" Type="http://schemas.openxmlformats.org/officeDocument/2006/relationships/tags" Target="../tags/tag116.xml"/><Relationship Id="rId21" Type="http://schemas.openxmlformats.org/officeDocument/2006/relationships/tags" Target="../tags/tag115.xml"/><Relationship Id="rId20" Type="http://schemas.openxmlformats.org/officeDocument/2006/relationships/tags" Target="../tags/tag114.xml"/><Relationship Id="rId2" Type="http://schemas.openxmlformats.org/officeDocument/2006/relationships/image" Target="../media/image19.jpeg"/><Relationship Id="rId19" Type="http://schemas.openxmlformats.org/officeDocument/2006/relationships/tags" Target="../tags/tag113.xml"/><Relationship Id="rId18" Type="http://schemas.openxmlformats.org/officeDocument/2006/relationships/tags" Target="../tags/tag112.xml"/><Relationship Id="rId17" Type="http://schemas.openxmlformats.org/officeDocument/2006/relationships/tags" Target="../tags/tag111.xml"/><Relationship Id="rId16" Type="http://schemas.openxmlformats.org/officeDocument/2006/relationships/tags" Target="../tags/tag110.xml"/><Relationship Id="rId15" Type="http://schemas.openxmlformats.org/officeDocument/2006/relationships/tags" Target="../tags/tag109.xml"/><Relationship Id="rId14" Type="http://schemas.openxmlformats.org/officeDocument/2006/relationships/tags" Target="../tags/tag108.xml"/><Relationship Id="rId13" Type="http://schemas.openxmlformats.org/officeDocument/2006/relationships/tags" Target="../tags/tag107.xml"/><Relationship Id="rId12" Type="http://schemas.openxmlformats.org/officeDocument/2006/relationships/tags" Target="../tags/tag106.xml"/><Relationship Id="rId11" Type="http://schemas.openxmlformats.org/officeDocument/2006/relationships/tags" Target="../tags/tag105.xml"/><Relationship Id="rId10" Type="http://schemas.openxmlformats.org/officeDocument/2006/relationships/tags" Target="../tags/tag104.xml"/><Relationship Id="rId1" Type="http://schemas.openxmlformats.org/officeDocument/2006/relationships/tags" Target="../tags/tag96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image" Target="../media/image20.png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1" Type="http://schemas.openxmlformats.org/officeDocument/2006/relationships/notesSlide" Target="../notesSlides/notesSlide3.xml"/><Relationship Id="rId20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9" Type="http://schemas.openxmlformats.org/officeDocument/2006/relationships/tags" Target="../tags/tag136.xml"/><Relationship Id="rId18" Type="http://schemas.openxmlformats.org/officeDocument/2006/relationships/tags" Target="../tags/tag135.xml"/><Relationship Id="rId17" Type="http://schemas.openxmlformats.org/officeDocument/2006/relationships/image" Target="../media/image21.png"/><Relationship Id="rId16" Type="http://schemas.openxmlformats.org/officeDocument/2006/relationships/tags" Target="../tags/tag134.xml"/><Relationship Id="rId15" Type="http://schemas.openxmlformats.org/officeDocument/2006/relationships/tags" Target="../tags/tag133.xml"/><Relationship Id="rId14" Type="http://schemas.openxmlformats.org/officeDocument/2006/relationships/tags" Target="../tags/tag132.xml"/><Relationship Id="rId13" Type="http://schemas.openxmlformats.org/officeDocument/2006/relationships/tags" Target="../tags/tag131.xml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tags" Target="../tags/tag12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3.xml"/><Relationship Id="rId1" Type="http://schemas.openxmlformats.org/officeDocument/2006/relationships/tags" Target="../tags/tag13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4.xml"/><Relationship Id="rId8" Type="http://schemas.openxmlformats.org/officeDocument/2006/relationships/tags" Target="../tags/tag153.xml"/><Relationship Id="rId7" Type="http://schemas.openxmlformats.org/officeDocument/2006/relationships/tags" Target="../tags/tag152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38" Type="http://schemas.openxmlformats.org/officeDocument/2006/relationships/notesSlide" Target="../notesSlides/notesSlide5.xml"/><Relationship Id="rId37" Type="http://schemas.openxmlformats.org/officeDocument/2006/relationships/slideLayout" Target="../slideLayouts/slideLayout3.xml"/><Relationship Id="rId36" Type="http://schemas.openxmlformats.org/officeDocument/2006/relationships/tags" Target="../tags/tag173.xml"/><Relationship Id="rId35" Type="http://schemas.openxmlformats.org/officeDocument/2006/relationships/tags" Target="../tags/tag172.xml"/><Relationship Id="rId34" Type="http://schemas.openxmlformats.org/officeDocument/2006/relationships/image" Target="../media/image31.svg"/><Relationship Id="rId33" Type="http://schemas.openxmlformats.org/officeDocument/2006/relationships/image" Target="../media/image30.png"/><Relationship Id="rId32" Type="http://schemas.openxmlformats.org/officeDocument/2006/relationships/tags" Target="../tags/tag171.xml"/><Relationship Id="rId31" Type="http://schemas.openxmlformats.org/officeDocument/2006/relationships/tags" Target="../tags/tag170.xml"/><Relationship Id="rId30" Type="http://schemas.openxmlformats.org/officeDocument/2006/relationships/image" Target="../media/image29.svg"/><Relationship Id="rId3" Type="http://schemas.openxmlformats.org/officeDocument/2006/relationships/tags" Target="../tags/tag148.xml"/><Relationship Id="rId29" Type="http://schemas.openxmlformats.org/officeDocument/2006/relationships/image" Target="../media/image28.png"/><Relationship Id="rId28" Type="http://schemas.openxmlformats.org/officeDocument/2006/relationships/tags" Target="../tags/tag169.xml"/><Relationship Id="rId27" Type="http://schemas.openxmlformats.org/officeDocument/2006/relationships/tags" Target="../tags/tag168.xml"/><Relationship Id="rId26" Type="http://schemas.openxmlformats.org/officeDocument/2006/relationships/tags" Target="../tags/tag167.xml"/><Relationship Id="rId25" Type="http://schemas.openxmlformats.org/officeDocument/2006/relationships/tags" Target="../tags/tag166.xml"/><Relationship Id="rId24" Type="http://schemas.openxmlformats.org/officeDocument/2006/relationships/tags" Target="../tags/tag165.xml"/><Relationship Id="rId23" Type="http://schemas.openxmlformats.org/officeDocument/2006/relationships/image" Target="../media/image27.svg"/><Relationship Id="rId22" Type="http://schemas.openxmlformats.org/officeDocument/2006/relationships/image" Target="../media/image26.png"/><Relationship Id="rId21" Type="http://schemas.openxmlformats.org/officeDocument/2006/relationships/tags" Target="../tags/tag164.xml"/><Relationship Id="rId20" Type="http://schemas.openxmlformats.org/officeDocument/2006/relationships/tags" Target="../tags/tag163.xml"/><Relationship Id="rId2" Type="http://schemas.openxmlformats.org/officeDocument/2006/relationships/tags" Target="../tags/tag147.xml"/><Relationship Id="rId19" Type="http://schemas.openxmlformats.org/officeDocument/2006/relationships/tags" Target="../tags/tag162.xml"/><Relationship Id="rId18" Type="http://schemas.openxmlformats.org/officeDocument/2006/relationships/tags" Target="../tags/tag161.xml"/><Relationship Id="rId17" Type="http://schemas.openxmlformats.org/officeDocument/2006/relationships/tags" Target="../tags/tag160.xml"/><Relationship Id="rId16" Type="http://schemas.openxmlformats.org/officeDocument/2006/relationships/tags" Target="../tags/tag159.xml"/><Relationship Id="rId15" Type="http://schemas.openxmlformats.org/officeDocument/2006/relationships/tags" Target="../tags/tag158.xml"/><Relationship Id="rId14" Type="http://schemas.openxmlformats.org/officeDocument/2006/relationships/tags" Target="../tags/tag157.xml"/><Relationship Id="rId13" Type="http://schemas.openxmlformats.org/officeDocument/2006/relationships/image" Target="../media/image25.svg"/><Relationship Id="rId12" Type="http://schemas.openxmlformats.org/officeDocument/2006/relationships/image" Target="../media/image24.png"/><Relationship Id="rId11" Type="http://schemas.openxmlformats.org/officeDocument/2006/relationships/tags" Target="../tags/tag156.xml"/><Relationship Id="rId10" Type="http://schemas.openxmlformats.org/officeDocument/2006/relationships/tags" Target="../tags/tag155.xml"/><Relationship Id="rId1" Type="http://schemas.openxmlformats.org/officeDocument/2006/relationships/tags" Target="../tags/tag146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78.xml"/><Relationship Id="rId8" Type="http://schemas.openxmlformats.org/officeDocument/2006/relationships/image" Target="../media/image37.png"/><Relationship Id="rId7" Type="http://schemas.openxmlformats.org/officeDocument/2006/relationships/tags" Target="../tags/tag177.xml"/><Relationship Id="rId6" Type="http://schemas.openxmlformats.org/officeDocument/2006/relationships/image" Target="../media/image36.png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" Type="http://schemas.openxmlformats.org/officeDocument/2006/relationships/tags" Target="../tags/tag174.xml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3.xml"/><Relationship Id="rId10" Type="http://schemas.openxmlformats.org/officeDocument/2006/relationships/tags" Target="../tags/tag179.xml"/><Relationship Id="rId1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3" Type="http://schemas.openxmlformats.org/officeDocument/2006/relationships/tags" Target="../tags/tag180.xml"/><Relationship Id="rId2" Type="http://schemas.openxmlformats.org/officeDocument/2006/relationships/image" Target="../media/image6.png"/><Relationship Id="rId1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png"/><Relationship Id="rId8" Type="http://schemas.openxmlformats.org/officeDocument/2006/relationships/tags" Target="../tags/tag189.xml"/><Relationship Id="rId7" Type="http://schemas.openxmlformats.org/officeDocument/2006/relationships/tags" Target="../tags/tag188.xml"/><Relationship Id="rId6" Type="http://schemas.openxmlformats.org/officeDocument/2006/relationships/tags" Target="../tags/tag187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Relationship Id="rId33" Type="http://schemas.openxmlformats.org/officeDocument/2006/relationships/notesSlide" Target="../notesSlides/notesSlide13.xml"/><Relationship Id="rId32" Type="http://schemas.openxmlformats.org/officeDocument/2006/relationships/slideLayout" Target="../slideLayouts/slideLayout3.xml"/><Relationship Id="rId31" Type="http://schemas.openxmlformats.org/officeDocument/2006/relationships/tags" Target="../tags/tag202.xml"/><Relationship Id="rId30" Type="http://schemas.openxmlformats.org/officeDocument/2006/relationships/image" Target="../media/image51.svg"/><Relationship Id="rId3" Type="http://schemas.openxmlformats.org/officeDocument/2006/relationships/tags" Target="../tags/tag186.xml"/><Relationship Id="rId29" Type="http://schemas.openxmlformats.org/officeDocument/2006/relationships/image" Target="../media/image50.png"/><Relationship Id="rId28" Type="http://schemas.openxmlformats.org/officeDocument/2006/relationships/tags" Target="../tags/tag201.xml"/><Relationship Id="rId27" Type="http://schemas.openxmlformats.org/officeDocument/2006/relationships/tags" Target="../tags/tag200.xml"/><Relationship Id="rId26" Type="http://schemas.openxmlformats.org/officeDocument/2006/relationships/tags" Target="../tags/tag199.xml"/><Relationship Id="rId25" Type="http://schemas.openxmlformats.org/officeDocument/2006/relationships/image" Target="../media/image49.svg"/><Relationship Id="rId24" Type="http://schemas.openxmlformats.org/officeDocument/2006/relationships/image" Target="../media/image48.png"/><Relationship Id="rId23" Type="http://schemas.openxmlformats.org/officeDocument/2006/relationships/tags" Target="../tags/tag198.xml"/><Relationship Id="rId22" Type="http://schemas.openxmlformats.org/officeDocument/2006/relationships/tags" Target="../tags/tag197.xml"/><Relationship Id="rId21" Type="http://schemas.openxmlformats.org/officeDocument/2006/relationships/tags" Target="../tags/tag196.xml"/><Relationship Id="rId20" Type="http://schemas.openxmlformats.org/officeDocument/2006/relationships/image" Target="../media/image47.svg"/><Relationship Id="rId2" Type="http://schemas.openxmlformats.org/officeDocument/2006/relationships/tags" Target="../tags/tag185.xml"/><Relationship Id="rId19" Type="http://schemas.openxmlformats.org/officeDocument/2006/relationships/image" Target="../media/image46.png"/><Relationship Id="rId18" Type="http://schemas.openxmlformats.org/officeDocument/2006/relationships/tags" Target="../tags/tag195.xml"/><Relationship Id="rId17" Type="http://schemas.openxmlformats.org/officeDocument/2006/relationships/tags" Target="../tags/tag194.xml"/><Relationship Id="rId16" Type="http://schemas.openxmlformats.org/officeDocument/2006/relationships/tags" Target="../tags/tag193.xml"/><Relationship Id="rId15" Type="http://schemas.openxmlformats.org/officeDocument/2006/relationships/image" Target="../media/image45.svg"/><Relationship Id="rId14" Type="http://schemas.openxmlformats.org/officeDocument/2006/relationships/image" Target="../media/image44.png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image" Target="../media/image43.svg"/><Relationship Id="rId1" Type="http://schemas.openxmlformats.org/officeDocument/2006/relationships/tags" Target="../tags/tag184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05.xml"/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207.xml"/><Relationship Id="rId1" Type="http://schemas.openxmlformats.org/officeDocument/2006/relationships/tags" Target="../tags/tag206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.png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tags" Target="../tags/tag208.xml"/><Relationship Id="rId12" Type="http://schemas.openxmlformats.org/officeDocument/2006/relationships/notesSlide" Target="../notesSlides/notesSlide16.xml"/><Relationship Id="rId11" Type="http://schemas.openxmlformats.org/officeDocument/2006/relationships/slideLayout" Target="../slideLayouts/slideLayout3.xml"/><Relationship Id="rId10" Type="http://schemas.openxmlformats.org/officeDocument/2006/relationships/tags" Target="../tags/tag213.xml"/><Relationship Id="rId1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215.xml"/><Relationship Id="rId1" Type="http://schemas.openxmlformats.org/officeDocument/2006/relationships/tags" Target="../tags/tag2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tags" Target="../tags/tag220.xml"/><Relationship Id="rId6" Type="http://schemas.openxmlformats.org/officeDocument/2006/relationships/tags" Target="../tags/tag219.xml"/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3" Type="http://schemas.openxmlformats.org/officeDocument/2006/relationships/tags" Target="../tags/tag216.xml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22.xml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tags" Target="../tags/tag221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228.xml"/><Relationship Id="rId7" Type="http://schemas.openxmlformats.org/officeDocument/2006/relationships/image" Target="../media/image65.png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4" Type="http://schemas.openxmlformats.org/officeDocument/2006/relationships/tags" Target="../tags/tag225.xml"/><Relationship Id="rId3" Type="http://schemas.openxmlformats.org/officeDocument/2006/relationships/tags" Target="../tags/tag224.xml"/><Relationship Id="rId2" Type="http://schemas.openxmlformats.org/officeDocument/2006/relationships/tags" Target="../tags/tag223.xml"/><Relationship Id="rId1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230.xml"/><Relationship Id="rId4" Type="http://schemas.openxmlformats.org/officeDocument/2006/relationships/image" Target="../media/image68.png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tags" Target="../tags/tag229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3.xml"/><Relationship Id="rId3" Type="http://schemas.openxmlformats.org/officeDocument/2006/relationships/image" Target="../media/image69.png"/><Relationship Id="rId2" Type="http://schemas.openxmlformats.org/officeDocument/2006/relationships/tags" Target="../tags/tag232.xml"/><Relationship Id="rId1" Type="http://schemas.openxmlformats.org/officeDocument/2006/relationships/tags" Target="../tags/tag231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235.xml"/><Relationship Id="rId4" Type="http://schemas.openxmlformats.org/officeDocument/2006/relationships/image" Target="../media/image72.png"/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tags" Target="../tags/tag234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239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image" Target="../media/image73.png"/><Relationship Id="rId1" Type="http://schemas.openxmlformats.org/officeDocument/2006/relationships/tags" Target="../tags/tag236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41.xml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tags" Target="../tags/tag240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9.png"/><Relationship Id="rId8" Type="http://schemas.openxmlformats.org/officeDocument/2006/relationships/image" Target="../media/image78.png"/><Relationship Id="rId7" Type="http://schemas.openxmlformats.org/officeDocument/2006/relationships/tags" Target="../tags/tag246.xml"/><Relationship Id="rId6" Type="http://schemas.openxmlformats.org/officeDocument/2006/relationships/tags" Target="../tags/tag245.xml"/><Relationship Id="rId5" Type="http://schemas.openxmlformats.org/officeDocument/2006/relationships/image" Target="../media/image77.png"/><Relationship Id="rId4" Type="http://schemas.openxmlformats.org/officeDocument/2006/relationships/tags" Target="../tags/tag244.xml"/><Relationship Id="rId3" Type="http://schemas.openxmlformats.org/officeDocument/2006/relationships/tags" Target="../tags/tag243.xml"/><Relationship Id="rId2" Type="http://schemas.openxmlformats.org/officeDocument/2006/relationships/image" Target="../media/image76.png"/><Relationship Id="rId12" Type="http://schemas.openxmlformats.org/officeDocument/2006/relationships/notesSlide" Target="../notesSlides/notesSlide22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247.xml"/><Relationship Id="rId1" Type="http://schemas.openxmlformats.org/officeDocument/2006/relationships/tags" Target="../tags/tag24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tags" Target="../tags/tag253.xml"/><Relationship Id="rId7" Type="http://schemas.openxmlformats.org/officeDocument/2006/relationships/tags" Target="../tags/tag252.xml"/><Relationship Id="rId6" Type="http://schemas.openxmlformats.org/officeDocument/2006/relationships/tags" Target="../tags/tag251.xml"/><Relationship Id="rId5" Type="http://schemas.openxmlformats.org/officeDocument/2006/relationships/image" Target="../media/image20.png"/><Relationship Id="rId4" Type="http://schemas.openxmlformats.org/officeDocument/2006/relationships/tags" Target="../tags/tag250.xml"/><Relationship Id="rId3" Type="http://schemas.openxmlformats.org/officeDocument/2006/relationships/tags" Target="../tags/tag249.xml"/><Relationship Id="rId20" Type="http://schemas.openxmlformats.org/officeDocument/2006/relationships/notesSlide" Target="../notesSlides/notesSlide24.xml"/><Relationship Id="rId2" Type="http://schemas.openxmlformats.org/officeDocument/2006/relationships/image" Target="../media/image19.jpeg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261.xml"/><Relationship Id="rId17" Type="http://schemas.openxmlformats.org/officeDocument/2006/relationships/image" Target="../media/image21.png"/><Relationship Id="rId16" Type="http://schemas.openxmlformats.org/officeDocument/2006/relationships/tags" Target="../tags/tag260.xml"/><Relationship Id="rId15" Type="http://schemas.openxmlformats.org/officeDocument/2006/relationships/tags" Target="../tags/tag259.xml"/><Relationship Id="rId14" Type="http://schemas.openxmlformats.org/officeDocument/2006/relationships/tags" Target="../tags/tag258.xml"/><Relationship Id="rId13" Type="http://schemas.openxmlformats.org/officeDocument/2006/relationships/tags" Target="../tags/tag257.xml"/><Relationship Id="rId12" Type="http://schemas.openxmlformats.org/officeDocument/2006/relationships/tags" Target="../tags/tag256.xml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tags" Target="../tags/tag248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2.png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image" Target="../media/image81.svg"/><Relationship Id="rId4" Type="http://schemas.openxmlformats.org/officeDocument/2006/relationships/image" Target="../media/image80.png"/><Relationship Id="rId3" Type="http://schemas.openxmlformats.org/officeDocument/2006/relationships/tags" Target="../tags/tag264.xml"/><Relationship Id="rId22" Type="http://schemas.openxmlformats.org/officeDocument/2006/relationships/notesSlide" Target="../notesSlides/notesSlide25.xml"/><Relationship Id="rId21" Type="http://schemas.openxmlformats.org/officeDocument/2006/relationships/slideLayout" Target="../slideLayouts/slideLayout3.xml"/><Relationship Id="rId20" Type="http://schemas.openxmlformats.org/officeDocument/2006/relationships/tags" Target="../tags/tag274.xml"/><Relationship Id="rId2" Type="http://schemas.openxmlformats.org/officeDocument/2006/relationships/tags" Target="../tags/tag263.xml"/><Relationship Id="rId19" Type="http://schemas.openxmlformats.org/officeDocument/2006/relationships/image" Target="../media/image86.jpeg"/><Relationship Id="rId18" Type="http://schemas.openxmlformats.org/officeDocument/2006/relationships/tags" Target="../tags/tag273.xml"/><Relationship Id="rId17" Type="http://schemas.openxmlformats.org/officeDocument/2006/relationships/tags" Target="../tags/tag272.xml"/><Relationship Id="rId16" Type="http://schemas.openxmlformats.org/officeDocument/2006/relationships/image" Target="../media/image85.svg"/><Relationship Id="rId15" Type="http://schemas.openxmlformats.org/officeDocument/2006/relationships/image" Target="../media/image84.png"/><Relationship Id="rId14" Type="http://schemas.openxmlformats.org/officeDocument/2006/relationships/tags" Target="../tags/tag271.xml"/><Relationship Id="rId13" Type="http://schemas.openxmlformats.org/officeDocument/2006/relationships/tags" Target="../tags/tag270.xml"/><Relationship Id="rId12" Type="http://schemas.openxmlformats.org/officeDocument/2006/relationships/tags" Target="../tags/tag269.xml"/><Relationship Id="rId11" Type="http://schemas.openxmlformats.org/officeDocument/2006/relationships/tags" Target="../tags/tag268.xml"/><Relationship Id="rId10" Type="http://schemas.openxmlformats.org/officeDocument/2006/relationships/image" Target="../media/image83.svg"/><Relationship Id="rId1" Type="http://schemas.openxmlformats.org/officeDocument/2006/relationships/tags" Target="../tags/tag262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281.xml"/><Relationship Id="rId8" Type="http://schemas.openxmlformats.org/officeDocument/2006/relationships/image" Target="../media/image88.png"/><Relationship Id="rId7" Type="http://schemas.openxmlformats.org/officeDocument/2006/relationships/tags" Target="../tags/tag280.xml"/><Relationship Id="rId6" Type="http://schemas.openxmlformats.org/officeDocument/2006/relationships/tags" Target="../tags/tag279.xml"/><Relationship Id="rId5" Type="http://schemas.openxmlformats.org/officeDocument/2006/relationships/tags" Target="../tags/tag278.xml"/><Relationship Id="rId4" Type="http://schemas.openxmlformats.org/officeDocument/2006/relationships/tags" Target="../tags/tag277.xml"/><Relationship Id="rId3" Type="http://schemas.openxmlformats.org/officeDocument/2006/relationships/tags" Target="../tags/tag276.xml"/><Relationship Id="rId2" Type="http://schemas.openxmlformats.org/officeDocument/2006/relationships/tags" Target="../tags/tag275.xml"/><Relationship Id="rId11" Type="http://schemas.openxmlformats.org/officeDocument/2006/relationships/notesSlide" Target="../notesSlides/notesSlide26.xml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87.pn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284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3" Type="http://schemas.openxmlformats.org/officeDocument/2006/relationships/tags" Target="../tags/tag283.xml"/><Relationship Id="rId2" Type="http://schemas.openxmlformats.org/officeDocument/2006/relationships/tags" Target="../tags/tag282.xml"/><Relationship Id="rId1" Type="http://schemas.openxmlformats.org/officeDocument/2006/relationships/image" Target="../media/image89.png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288.xml"/><Relationship Id="rId5" Type="http://schemas.openxmlformats.org/officeDocument/2006/relationships/image" Target="../media/image93.png"/><Relationship Id="rId4" Type="http://schemas.openxmlformats.org/officeDocument/2006/relationships/tags" Target="../tags/tag287.xml"/><Relationship Id="rId3" Type="http://schemas.openxmlformats.org/officeDocument/2006/relationships/tags" Target="../tags/tag286.xml"/><Relationship Id="rId2" Type="http://schemas.openxmlformats.org/officeDocument/2006/relationships/tags" Target="../tags/tag285.xml"/><Relationship Id="rId1" Type="http://schemas.openxmlformats.org/officeDocument/2006/relationships/image" Target="../media/image92.pn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291.xml"/><Relationship Id="rId4" Type="http://schemas.openxmlformats.org/officeDocument/2006/relationships/image" Target="../media/image95.png"/><Relationship Id="rId3" Type="http://schemas.openxmlformats.org/officeDocument/2006/relationships/image" Target="../media/image94.png"/><Relationship Id="rId2" Type="http://schemas.openxmlformats.org/officeDocument/2006/relationships/tags" Target="../tags/tag290.xml"/><Relationship Id="rId1" Type="http://schemas.openxmlformats.org/officeDocument/2006/relationships/tags" Target="../tags/tag289.xml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294.xml"/><Relationship Id="rId4" Type="http://schemas.openxmlformats.org/officeDocument/2006/relationships/image" Target="../media/image97.png"/><Relationship Id="rId3" Type="http://schemas.openxmlformats.org/officeDocument/2006/relationships/image" Target="../media/image96.png"/><Relationship Id="rId2" Type="http://schemas.openxmlformats.org/officeDocument/2006/relationships/tags" Target="../tags/tag293.xml"/><Relationship Id="rId1" Type="http://schemas.openxmlformats.org/officeDocument/2006/relationships/tags" Target="../tags/tag292.xml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296.xml"/><Relationship Id="rId2" Type="http://schemas.openxmlformats.org/officeDocument/2006/relationships/tags" Target="../tags/tag295.xml"/><Relationship Id="rId1" Type="http://schemas.openxmlformats.org/officeDocument/2006/relationships/image" Target="../media/image98.pn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298.xml"/><Relationship Id="rId2" Type="http://schemas.openxmlformats.org/officeDocument/2006/relationships/tags" Target="../tags/tag297.xml"/><Relationship Id="rId1" Type="http://schemas.openxmlformats.org/officeDocument/2006/relationships/image" Target="../media/image99.pn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300.xml"/><Relationship Id="rId2" Type="http://schemas.openxmlformats.org/officeDocument/2006/relationships/tags" Target="../tags/tag299.xml"/><Relationship Id="rId1" Type="http://schemas.openxmlformats.org/officeDocument/2006/relationships/image" Target="../media/image100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301.xml"/><Relationship Id="rId1" Type="http://schemas.openxmlformats.org/officeDocument/2006/relationships/image" Target="../media/image101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302.xml"/><Relationship Id="rId1" Type="http://schemas.openxmlformats.org/officeDocument/2006/relationships/image" Target="../media/image102.png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tags" Target="../tags/tag308.xml"/><Relationship Id="rId7" Type="http://schemas.openxmlformats.org/officeDocument/2006/relationships/tags" Target="../tags/tag307.xml"/><Relationship Id="rId6" Type="http://schemas.openxmlformats.org/officeDocument/2006/relationships/tags" Target="../tags/tag306.xml"/><Relationship Id="rId5" Type="http://schemas.openxmlformats.org/officeDocument/2006/relationships/image" Target="../media/image20.png"/><Relationship Id="rId4" Type="http://schemas.openxmlformats.org/officeDocument/2006/relationships/tags" Target="../tags/tag305.xml"/><Relationship Id="rId3" Type="http://schemas.openxmlformats.org/officeDocument/2006/relationships/tags" Target="../tags/tag304.xml"/><Relationship Id="rId20" Type="http://schemas.openxmlformats.org/officeDocument/2006/relationships/notesSlide" Target="../notesSlides/notesSlide32.xml"/><Relationship Id="rId2" Type="http://schemas.openxmlformats.org/officeDocument/2006/relationships/image" Target="../media/image19.jpeg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316.xml"/><Relationship Id="rId17" Type="http://schemas.openxmlformats.org/officeDocument/2006/relationships/image" Target="../media/image21.png"/><Relationship Id="rId16" Type="http://schemas.openxmlformats.org/officeDocument/2006/relationships/tags" Target="../tags/tag315.xml"/><Relationship Id="rId15" Type="http://schemas.openxmlformats.org/officeDocument/2006/relationships/tags" Target="../tags/tag314.xml"/><Relationship Id="rId14" Type="http://schemas.openxmlformats.org/officeDocument/2006/relationships/tags" Target="../tags/tag313.xml"/><Relationship Id="rId13" Type="http://schemas.openxmlformats.org/officeDocument/2006/relationships/tags" Target="../tags/tag312.xml"/><Relationship Id="rId12" Type="http://schemas.openxmlformats.org/officeDocument/2006/relationships/tags" Target="../tags/tag311.xml"/><Relationship Id="rId11" Type="http://schemas.openxmlformats.org/officeDocument/2006/relationships/tags" Target="../tags/tag310.xml"/><Relationship Id="rId10" Type="http://schemas.openxmlformats.org/officeDocument/2006/relationships/tags" Target="../tags/tag309.xml"/><Relationship Id="rId1" Type="http://schemas.openxmlformats.org/officeDocument/2006/relationships/tags" Target="../tags/tag303.xml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image" Target="../media/image104.png"/><Relationship Id="rId4" Type="http://schemas.openxmlformats.org/officeDocument/2006/relationships/tags" Target="../tags/tag319.xml"/><Relationship Id="rId3" Type="http://schemas.openxmlformats.org/officeDocument/2006/relationships/tags" Target="../tags/tag318.xml"/><Relationship Id="rId2" Type="http://schemas.openxmlformats.org/officeDocument/2006/relationships/image" Target="../media/image103.png"/><Relationship Id="rId11" Type="http://schemas.openxmlformats.org/officeDocument/2006/relationships/slideLayout" Target="../slideLayouts/slideLayout43.xml"/><Relationship Id="rId10" Type="http://schemas.openxmlformats.org/officeDocument/2006/relationships/tags" Target="../tags/tag324.xml"/><Relationship Id="rId1" Type="http://schemas.openxmlformats.org/officeDocument/2006/relationships/tags" Target="../tags/tag317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325.xml"/><Relationship Id="rId1" Type="http://schemas.openxmlformats.org/officeDocument/2006/relationships/image" Target="../media/image105.png"/></Relationships>
</file>

<file path=ppt/slides/_rels/slide4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326.xml"/><Relationship Id="rId2" Type="http://schemas.openxmlformats.org/officeDocument/2006/relationships/image" Target="../media/image107.png"/><Relationship Id="rId1" Type="http://schemas.openxmlformats.org/officeDocument/2006/relationships/image" Target="../media/image106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327.xml"/><Relationship Id="rId1" Type="http://schemas.openxmlformats.org/officeDocument/2006/relationships/image" Target="../media/image10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27.xml"/><Relationship Id="rId3" Type="http://schemas.openxmlformats.org/officeDocument/2006/relationships/tags" Target="../tags/tag328.xml"/><Relationship Id="rId2" Type="http://schemas.openxmlformats.org/officeDocument/2006/relationships/image" Target="../media/image109.jpeg"/><Relationship Id="rId1" Type="http://schemas.openxmlformats.org/officeDocument/2006/relationships/image" Target="../media/image108.jpe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tags" Target="../tags/tag329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3.png"/><Relationship Id="rId2" Type="http://schemas.openxmlformats.org/officeDocument/2006/relationships/tags" Target="../tags/tag330.xml"/><Relationship Id="rId1" Type="http://schemas.openxmlformats.org/officeDocument/2006/relationships/image" Target="../media/image112.png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Relationship Id="rId3" Type="http://schemas.openxmlformats.org/officeDocument/2006/relationships/image" Target="../media/image115.png"/><Relationship Id="rId2" Type="http://schemas.openxmlformats.org/officeDocument/2006/relationships/tags" Target="../tags/tag331.xml"/><Relationship Id="rId1" Type="http://schemas.openxmlformats.org/officeDocument/2006/relationships/image" Target="../media/image114.png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tags" Target="../tags/tag332.xml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tags" Target="../tags/tag33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2.png"/><Relationship Id="rId1" Type="http://schemas.openxmlformats.org/officeDocument/2006/relationships/tags" Target="../tags/tag33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3.png"/><Relationship Id="rId1" Type="http://schemas.openxmlformats.org/officeDocument/2006/relationships/tags" Target="../tags/tag33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36.xml"/><Relationship Id="rId1" Type="http://schemas.openxmlformats.org/officeDocument/2006/relationships/image" Target="../media/image124.png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tags" Target="../tags/tag337.xml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tags" Target="../tags/tag33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9.png"/><Relationship Id="rId1" Type="http://schemas.openxmlformats.org/officeDocument/2006/relationships/tags" Target="../tags/tag339.xml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tags" Target="../tags/tag345.xml"/><Relationship Id="rId8" Type="http://schemas.openxmlformats.org/officeDocument/2006/relationships/tags" Target="../tags/tag344.xml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tags" Target="../tags/tag341.xml"/><Relationship Id="rId2" Type="http://schemas.openxmlformats.org/officeDocument/2006/relationships/tags" Target="../tags/tag340.xml"/><Relationship Id="rId17" Type="http://schemas.openxmlformats.org/officeDocument/2006/relationships/notesSlide" Target="../notesSlides/notesSlide37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350.xml"/><Relationship Id="rId14" Type="http://schemas.openxmlformats.org/officeDocument/2006/relationships/image" Target="../media/image23.png"/><Relationship Id="rId13" Type="http://schemas.openxmlformats.org/officeDocument/2006/relationships/tags" Target="../tags/tag349.xml"/><Relationship Id="rId12" Type="http://schemas.openxmlformats.org/officeDocument/2006/relationships/tags" Target="../tags/tag348.xml"/><Relationship Id="rId11" Type="http://schemas.openxmlformats.org/officeDocument/2006/relationships/tags" Target="../tags/tag347.xml"/><Relationship Id="rId10" Type="http://schemas.openxmlformats.org/officeDocument/2006/relationships/tags" Target="../tags/tag346.xml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9787998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70"/>
            <a:ext cx="12192000" cy="6856730"/>
          </a:xfrm>
          <a:prstGeom prst="rect">
            <a:avLst/>
          </a:prstGeom>
        </p:spPr>
      </p:pic>
      <p:sp>
        <p:nvSpPr>
          <p:cNvPr id="23" name="矩形 22"/>
          <p:cNvSpPr/>
          <p:nvPr>
            <p:custDataLst>
              <p:tags r:id="rId2"/>
            </p:custDataLst>
          </p:nvPr>
        </p:nvSpPr>
        <p:spPr bwMode="auto">
          <a:xfrm>
            <a:off x="501015" y="1427480"/>
            <a:ext cx="10869930" cy="20015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R="0" lvl="0" indent="0" algn="ctr" defTabSz="457200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800">
                <a:ln w="38100">
                  <a:noFill/>
                </a:ln>
                <a:solidFill>
                  <a:srgbClr val="6762FC"/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HarmonyOS Sans SC" panose="00000500000000000000" charset="-122"/>
              </a:rPr>
              <a:t>知网实用操作指南</a:t>
            </a:r>
            <a:r>
              <a:rPr lang="en-US" altLang="zh-CN" sz="4800">
                <a:ln w="38100">
                  <a:noFill/>
                </a:ln>
                <a:solidFill>
                  <a:srgbClr val="6762FC"/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HarmonyOS Sans SC" panose="00000500000000000000" charset="-122"/>
              </a:rPr>
              <a:t>  </a:t>
            </a:r>
            <a:r>
              <a:rPr lang="zh-CN" altLang="en-US" sz="4800">
                <a:ln w="38100">
                  <a:noFill/>
                </a:ln>
                <a:solidFill>
                  <a:srgbClr val="6762FC"/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HarmonyOS Sans SC" panose="00000500000000000000" charset="-122"/>
              </a:rPr>
              <a:t>助力大学生科研起步</a:t>
            </a:r>
            <a:endParaRPr lang="zh-CN" altLang="en-US" sz="4800">
              <a:ln w="38100">
                <a:noFill/>
              </a:ln>
              <a:solidFill>
                <a:srgbClr val="6762FC"/>
              </a:solidFill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HarmonyOS Sans SC" panose="00000500000000000000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211570" y="4801235"/>
            <a:ext cx="3411855" cy="330835"/>
            <a:chOff x="8772" y="7053"/>
            <a:chExt cx="5373" cy="521"/>
          </a:xfrm>
        </p:grpSpPr>
        <p:sp>
          <p:nvSpPr>
            <p:cNvPr id="19" name="文本框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772" y="7053"/>
              <a:ext cx="4021" cy="5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7F9363"/>
                  </a:solidFill>
                </a14:hiddenFill>
              </a:ext>
            </a:extLst>
          </p:spPr>
          <p:txBody>
            <a:bodyPr vert="horz" wrap="square" lIns="91416" tIns="45708" rIns="91416" bIns="45708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 b="0" dirty="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20" name="文本框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0065" y="7053"/>
              <a:ext cx="4080" cy="5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7F9363"/>
                  </a:solidFill>
                </a14:hiddenFill>
              </a:ext>
            </a:extLst>
          </p:spPr>
          <p:txBody>
            <a:bodyPr vert="horz" wrap="square" lIns="91416" tIns="45708" rIns="91416" bIns="45708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0" dirty="0">
                  <a:solidFill>
                    <a:schemeClr val="tx1"/>
                  </a:solidFill>
                  <a:effectLst/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lt"/>
                </a:rPr>
                <a:t>2026</a:t>
              </a:r>
              <a:r>
                <a:rPr lang="zh-CN" altLang="en-US" sz="2000" b="0" dirty="0">
                  <a:solidFill>
                    <a:schemeClr val="tx1"/>
                  </a:solidFill>
                  <a:effectLst/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lt"/>
                </a:rPr>
                <a:t>年</a:t>
              </a:r>
              <a:r>
                <a:rPr lang="en-US" altLang="zh-CN" sz="2000" b="0" dirty="0">
                  <a:solidFill>
                    <a:schemeClr val="tx1"/>
                  </a:solidFill>
                  <a:effectLst/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lt"/>
                </a:rPr>
                <a:t>4</a:t>
              </a:r>
              <a:r>
                <a:rPr lang="zh-CN" altLang="en-US" sz="2000" b="0" dirty="0">
                  <a:solidFill>
                    <a:schemeClr val="tx1"/>
                  </a:solidFill>
                  <a:effectLst/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lt"/>
                </a:rPr>
                <a:t>月</a:t>
              </a:r>
              <a:r>
                <a:rPr lang="en-US" altLang="zh-CN" sz="2000" b="0" dirty="0">
                  <a:solidFill>
                    <a:schemeClr val="tx1"/>
                  </a:solidFill>
                  <a:effectLst/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lt"/>
                </a:rPr>
                <a:t>29</a:t>
              </a:r>
              <a:r>
                <a:rPr lang="zh-CN" altLang="en-US" sz="2000" b="0" dirty="0">
                  <a:solidFill>
                    <a:schemeClr val="tx1"/>
                  </a:solidFill>
                  <a:effectLst/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lt"/>
                </a:rPr>
                <a:t>日</a:t>
              </a:r>
              <a:endParaRPr lang="zh-CN" altLang="en-US" sz="2000" b="0" dirty="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endParaRPr>
            </a:p>
          </p:txBody>
        </p:sp>
      </p:grpSp>
      <p:sp>
        <p:nvSpPr>
          <p:cNvPr id="11" name="任意多边形"/>
          <p:cNvSpPr/>
          <p:nvPr>
            <p:custDataLst>
              <p:tags r:id="rId5"/>
            </p:custDataLst>
          </p:nvPr>
        </p:nvSpPr>
        <p:spPr bwMode="auto">
          <a:xfrm rot="10800000">
            <a:off x="135467" y="3760470"/>
            <a:ext cx="447040" cy="1350433"/>
          </a:xfrm>
          <a:custGeom>
            <a:avLst/>
            <a:gdLst>
              <a:gd name="T0" fmla="*/ 3006 w 3006"/>
              <a:gd name="T1" fmla="*/ 1503 h 3006"/>
              <a:gd name="T2" fmla="*/ 1503 w 3006"/>
              <a:gd name="T3" fmla="*/ 3006 h 3006"/>
              <a:gd name="T4" fmla="*/ 0 w 3006"/>
              <a:gd name="T5" fmla="*/ 1503 h 3006"/>
              <a:gd name="T6" fmla="*/ 1503 w 3006"/>
              <a:gd name="T7" fmla="*/ 0 h 3006"/>
              <a:gd name="T8" fmla="*/ 3006 w 3006"/>
              <a:gd name="T9" fmla="*/ 1503 h 3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4" h="2127">
                <a:moveTo>
                  <a:pt x="704" y="1775"/>
                </a:moveTo>
                <a:cubicBezTo>
                  <a:pt x="352" y="1767"/>
                  <a:pt x="355" y="1802"/>
                  <a:pt x="352" y="2127"/>
                </a:cubicBezTo>
                <a:cubicBezTo>
                  <a:pt x="360" y="1775"/>
                  <a:pt x="324" y="1778"/>
                  <a:pt x="0" y="1775"/>
                </a:cubicBezTo>
                <a:cubicBezTo>
                  <a:pt x="313" y="1788"/>
                  <a:pt x="346" y="1737"/>
                  <a:pt x="350" y="1537"/>
                </a:cubicBezTo>
                <a:cubicBezTo>
                  <a:pt x="356" y="1316"/>
                  <a:pt x="285" y="1295"/>
                  <a:pt x="0" y="1300"/>
                </a:cubicBezTo>
                <a:cubicBezTo>
                  <a:pt x="313" y="1314"/>
                  <a:pt x="346" y="1262"/>
                  <a:pt x="350" y="1063"/>
                </a:cubicBezTo>
                <a:cubicBezTo>
                  <a:pt x="356" y="843"/>
                  <a:pt x="285" y="821"/>
                  <a:pt x="0" y="827"/>
                </a:cubicBezTo>
                <a:cubicBezTo>
                  <a:pt x="313" y="840"/>
                  <a:pt x="346" y="789"/>
                  <a:pt x="350" y="589"/>
                </a:cubicBezTo>
                <a:cubicBezTo>
                  <a:pt x="356" y="368"/>
                  <a:pt x="285" y="347"/>
                  <a:pt x="0" y="352"/>
                </a:cubicBezTo>
                <a:cubicBezTo>
                  <a:pt x="352" y="360"/>
                  <a:pt x="349" y="324"/>
                  <a:pt x="352" y="0"/>
                </a:cubicBezTo>
                <a:cubicBezTo>
                  <a:pt x="344" y="352"/>
                  <a:pt x="380" y="349"/>
                  <a:pt x="704" y="352"/>
                </a:cubicBezTo>
                <a:cubicBezTo>
                  <a:pt x="391" y="339"/>
                  <a:pt x="358" y="389"/>
                  <a:pt x="354" y="589"/>
                </a:cubicBezTo>
                <a:cubicBezTo>
                  <a:pt x="349" y="811"/>
                  <a:pt x="419" y="832"/>
                  <a:pt x="704" y="827"/>
                </a:cubicBezTo>
                <a:cubicBezTo>
                  <a:pt x="391" y="813"/>
                  <a:pt x="358" y="865"/>
                  <a:pt x="354" y="1063"/>
                </a:cubicBezTo>
                <a:cubicBezTo>
                  <a:pt x="349" y="1283"/>
                  <a:pt x="419" y="1306"/>
                  <a:pt x="704" y="1300"/>
                </a:cubicBezTo>
                <a:cubicBezTo>
                  <a:pt x="391" y="1287"/>
                  <a:pt x="358" y="1337"/>
                  <a:pt x="354" y="1537"/>
                </a:cubicBezTo>
                <a:cubicBezTo>
                  <a:pt x="349" y="1759"/>
                  <a:pt x="419" y="1780"/>
                  <a:pt x="704" y="1775"/>
                </a:cubicBezTo>
                <a:close/>
              </a:path>
            </a:pathLst>
          </a:custGeom>
          <a:solidFill>
            <a:srgbClr val="FF6997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cs typeface="HarmonyOS Sans SC" panose="00000500000000000000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5830570" y="6924358"/>
            <a:ext cx="719455" cy="0"/>
          </a:xfrm>
          <a:prstGeom prst="line">
            <a:avLst/>
          </a:prstGeom>
          <a:ln>
            <a:solidFill>
              <a:schemeClr val="bg1">
                <a:alpha val="5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78776-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95" y="3144520"/>
            <a:ext cx="3173095" cy="2922905"/>
          </a:xfrm>
          <a:prstGeom prst="rect">
            <a:avLst/>
          </a:prstGeom>
        </p:spPr>
      </p:pic>
      <p:pic>
        <p:nvPicPr>
          <p:cNvPr id="5" name="图片 4" descr="78776-0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t="41418" r="79942" b="41509"/>
          <a:stretch>
            <a:fillRect/>
          </a:stretch>
        </p:blipFill>
        <p:spPr>
          <a:xfrm>
            <a:off x="11258550" y="5130165"/>
            <a:ext cx="819785" cy="642620"/>
          </a:xfrm>
          <a:prstGeom prst="rect">
            <a:avLst/>
          </a:prstGeom>
        </p:spPr>
      </p:pic>
      <p:pic>
        <p:nvPicPr>
          <p:cNvPr id="8" name="图片 7" descr="898987-0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370945" y="6170930"/>
            <a:ext cx="744220" cy="61849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638800" y="3780155"/>
            <a:ext cx="5126355" cy="460375"/>
            <a:chOff x="8839" y="5704"/>
            <a:chExt cx="7305" cy="725"/>
          </a:xfrm>
        </p:grpSpPr>
        <p:sp>
          <p:nvSpPr>
            <p:cNvPr id="25" name="矩形 24"/>
            <p:cNvSpPr/>
            <p:nvPr>
              <p:custDataLst>
                <p:tags r:id="rId10"/>
              </p:custDataLst>
            </p:nvPr>
          </p:nvSpPr>
          <p:spPr bwMode="auto">
            <a:xfrm>
              <a:off x="9915" y="5704"/>
              <a:ext cx="5153" cy="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di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sz="2400" b="1" i="0" u="none" strike="noStrike" kern="1200" cap="none" spc="0" normalizeH="0" baseline="0" noProof="0">
                <a:ln w="38100">
                  <a:noFill/>
                </a:ln>
                <a:solidFill>
                  <a:srgbClr val="FF6997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MiSans Heavy" panose="00000A00000000000000" charset="-122"/>
                <a:sym typeface="HarmonyOS Sans SC" panose="00000500000000000000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 rot="0">
              <a:off x="8839" y="5988"/>
              <a:ext cx="636" cy="158"/>
              <a:chOff x="8969" y="6728"/>
              <a:chExt cx="636" cy="158"/>
            </a:xfrm>
          </p:grpSpPr>
          <p:sp>
            <p:nvSpPr>
              <p:cNvPr id="87" name="椭圆 86"/>
              <p:cNvSpPr/>
              <p:nvPr>
                <p:custDataLst>
                  <p:tags r:id="rId11"/>
                </p:custDataLst>
              </p:nvPr>
            </p:nvSpPr>
            <p:spPr>
              <a:xfrm>
                <a:off x="8969" y="6728"/>
                <a:ext cx="158" cy="158"/>
              </a:xfrm>
              <a:prstGeom prst="ellipse">
                <a:avLst/>
              </a:prstGeom>
              <a:solidFill>
                <a:srgbClr val="FF6997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88" name="椭圆 87"/>
              <p:cNvSpPr/>
              <p:nvPr>
                <p:custDataLst>
                  <p:tags r:id="rId12"/>
                </p:custDataLst>
              </p:nvPr>
            </p:nvSpPr>
            <p:spPr>
              <a:xfrm>
                <a:off x="9208" y="6728"/>
                <a:ext cx="158" cy="158"/>
              </a:xfrm>
              <a:prstGeom prst="ellipse">
                <a:avLst/>
              </a:prstGeom>
              <a:solidFill>
                <a:srgbClr val="6762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89" name="椭圆 88"/>
              <p:cNvSpPr/>
              <p:nvPr>
                <p:custDataLst>
                  <p:tags r:id="rId13"/>
                </p:custDataLst>
              </p:nvPr>
            </p:nvSpPr>
            <p:spPr>
              <a:xfrm>
                <a:off x="9447" y="6728"/>
                <a:ext cx="158" cy="158"/>
              </a:xfrm>
              <a:prstGeom prst="ellipse">
                <a:avLst/>
              </a:prstGeom>
              <a:solidFill>
                <a:srgbClr val="FF6997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rot="0">
              <a:off x="15508" y="5988"/>
              <a:ext cx="636" cy="158"/>
              <a:chOff x="8969" y="6728"/>
              <a:chExt cx="636" cy="158"/>
            </a:xfrm>
          </p:grpSpPr>
          <p:sp>
            <p:nvSpPr>
              <p:cNvPr id="10" name="椭圆 9"/>
              <p:cNvSpPr/>
              <p:nvPr>
                <p:custDataLst>
                  <p:tags r:id="rId14"/>
                </p:custDataLst>
              </p:nvPr>
            </p:nvSpPr>
            <p:spPr>
              <a:xfrm>
                <a:off x="8969" y="6728"/>
                <a:ext cx="158" cy="158"/>
              </a:xfrm>
              <a:prstGeom prst="ellipse">
                <a:avLst/>
              </a:prstGeom>
              <a:solidFill>
                <a:srgbClr val="FF6997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12" name="椭圆 11"/>
              <p:cNvSpPr/>
              <p:nvPr>
                <p:custDataLst>
                  <p:tags r:id="rId15"/>
                </p:custDataLst>
              </p:nvPr>
            </p:nvSpPr>
            <p:spPr>
              <a:xfrm>
                <a:off x="9208" y="6728"/>
                <a:ext cx="158" cy="158"/>
              </a:xfrm>
              <a:prstGeom prst="ellipse">
                <a:avLst/>
              </a:prstGeom>
              <a:solidFill>
                <a:srgbClr val="6762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13" name="椭圆 12"/>
              <p:cNvSpPr/>
              <p:nvPr>
                <p:custDataLst>
                  <p:tags r:id="rId16"/>
                </p:custDataLst>
              </p:nvPr>
            </p:nvSpPr>
            <p:spPr>
              <a:xfrm>
                <a:off x="9447" y="6728"/>
                <a:ext cx="158" cy="158"/>
              </a:xfrm>
              <a:prstGeom prst="ellipse">
                <a:avLst/>
              </a:prstGeom>
              <a:solidFill>
                <a:srgbClr val="FF6997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</p:grpSp>
      </p:grpSp>
      <p:pic>
        <p:nvPicPr>
          <p:cNvPr id="16" name="图片 15" descr="2022中国知网logo-修改版"/>
          <p:cNvPicPr>
            <a:picLocks noChangeAspect="1"/>
          </p:cNvPicPr>
          <p:nvPr/>
        </p:nvPicPr>
        <p:blipFill>
          <a:blip r:embed="rId17"/>
          <a:srcRect t="9894" b="12227"/>
          <a:stretch>
            <a:fillRect/>
          </a:stretch>
        </p:blipFill>
        <p:spPr>
          <a:xfrm>
            <a:off x="135255" y="132715"/>
            <a:ext cx="2080260" cy="770255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5881370" y="170180"/>
            <a:ext cx="5992495" cy="306070"/>
            <a:chOff x="9326" y="268"/>
            <a:chExt cx="9437" cy="482"/>
          </a:xfrm>
        </p:grpSpPr>
        <p:grpSp>
          <p:nvGrpSpPr>
            <p:cNvPr id="6" name="组合 5"/>
            <p:cNvGrpSpPr/>
            <p:nvPr/>
          </p:nvGrpSpPr>
          <p:grpSpPr>
            <a:xfrm>
              <a:off x="10933" y="431"/>
              <a:ext cx="636" cy="158"/>
              <a:chOff x="9829" y="439"/>
              <a:chExt cx="636" cy="158"/>
            </a:xfrm>
          </p:grpSpPr>
          <p:sp>
            <p:nvSpPr>
              <p:cNvPr id="7" name="椭圆 6"/>
              <p:cNvSpPr/>
              <p:nvPr>
                <p:custDataLst>
                  <p:tags r:id="rId18"/>
                </p:custDataLst>
              </p:nvPr>
            </p:nvSpPr>
            <p:spPr>
              <a:xfrm>
                <a:off x="9829" y="439"/>
                <a:ext cx="158" cy="158"/>
              </a:xfrm>
              <a:prstGeom prst="ellipse">
                <a:avLst/>
              </a:prstGeom>
              <a:solidFill>
                <a:srgbClr val="6762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14" name="椭圆 13"/>
              <p:cNvSpPr/>
              <p:nvPr>
                <p:custDataLst>
                  <p:tags r:id="rId19"/>
                </p:custDataLst>
              </p:nvPr>
            </p:nvSpPr>
            <p:spPr>
              <a:xfrm>
                <a:off x="10068" y="439"/>
                <a:ext cx="158" cy="158"/>
              </a:xfrm>
              <a:prstGeom prst="ellipse">
                <a:avLst/>
              </a:prstGeom>
              <a:solidFill>
                <a:srgbClr val="FF6997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17" name="椭圆 16"/>
              <p:cNvSpPr/>
              <p:nvPr>
                <p:custDataLst>
                  <p:tags r:id="rId20"/>
                </p:custDataLst>
              </p:nvPr>
            </p:nvSpPr>
            <p:spPr>
              <a:xfrm>
                <a:off x="10307" y="439"/>
                <a:ext cx="158" cy="158"/>
              </a:xfrm>
              <a:prstGeom prst="ellipse">
                <a:avLst/>
              </a:prstGeom>
              <a:solidFill>
                <a:srgbClr val="6762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</p:grpSp>
        <p:sp>
          <p:nvSpPr>
            <p:cNvPr id="18" name="文本框 17"/>
            <p:cNvSpPr txBox="1"/>
            <p:nvPr>
              <p:custDataLst>
                <p:tags r:id="rId21"/>
              </p:custDataLst>
            </p:nvPr>
          </p:nvSpPr>
          <p:spPr>
            <a:xfrm>
              <a:off x="11801" y="268"/>
              <a:ext cx="6963" cy="48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dist"/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服务科技创新</a:t>
              </a:r>
              <a:r>
                <a:rPr lang="en-US" altLang="zh-CN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 </a:t>
              </a:r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促进学术传播</a:t>
              </a:r>
              <a:r>
                <a:rPr lang="en-US" altLang="zh-CN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 </a:t>
              </a:r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承担社会责任</a:t>
              </a:r>
              <a:endParaRPr lang="zh-CN" altLang="en-US" sz="1400" cap="all">
                <a:solidFill>
                  <a:schemeClr val="tx1">
                    <a:lumMod val="65000"/>
                    <a:lumOff val="35000"/>
                  </a:schemeClr>
                </a:solidFill>
                <a:latin typeface="HarmonyOS Sans SC" panose="00000500000000000000" charset="-122"/>
                <a:ea typeface="HarmonyOS Sans SC" panose="00000500000000000000" charset="-122"/>
                <a:cs typeface="MiSans Heavy" panose="00000A00000000000000" charset="-122"/>
              </a:endParaRPr>
            </a:p>
          </p:txBody>
        </p:sp>
        <p:sp>
          <p:nvSpPr>
            <p:cNvPr id="21" name="Freeform 9"/>
            <p:cNvSpPr/>
            <p:nvPr>
              <p:custDataLst>
                <p:tags r:id="rId22"/>
              </p:custDataLst>
            </p:nvPr>
          </p:nvSpPr>
          <p:spPr bwMode="auto">
            <a:xfrm>
              <a:off x="9326" y="415"/>
              <a:ext cx="1330" cy="190"/>
            </a:xfrm>
            <a:custGeom>
              <a:avLst/>
              <a:gdLst>
                <a:gd name="T0" fmla="*/ 424 w 425"/>
                <a:gd name="T1" fmla="*/ 26 h 58"/>
                <a:gd name="T2" fmla="*/ 406 w 425"/>
                <a:gd name="T3" fmla="*/ 0 h 58"/>
                <a:gd name="T4" fmla="*/ 399 w 425"/>
                <a:gd name="T5" fmla="*/ 1 h 58"/>
                <a:gd name="T6" fmla="*/ 410 w 425"/>
                <a:gd name="T7" fmla="*/ 26 h 58"/>
                <a:gd name="T8" fmla="*/ 0 w 425"/>
                <a:gd name="T9" fmla="*/ 26 h 58"/>
                <a:gd name="T10" fmla="*/ 0 w 425"/>
                <a:gd name="T11" fmla="*/ 34 h 58"/>
                <a:gd name="T12" fmla="*/ 406 w 425"/>
                <a:gd name="T13" fmla="*/ 34 h 58"/>
                <a:gd name="T14" fmla="*/ 399 w 425"/>
                <a:gd name="T15" fmla="*/ 58 h 58"/>
                <a:gd name="T16" fmla="*/ 406 w 425"/>
                <a:gd name="T17" fmla="*/ 58 h 58"/>
                <a:gd name="T18" fmla="*/ 413 w 425"/>
                <a:gd name="T19" fmla="*/ 37 h 58"/>
                <a:gd name="T20" fmla="*/ 424 w 425"/>
                <a:gd name="T21" fmla="*/ 33 h 58"/>
                <a:gd name="T22" fmla="*/ 425 w 425"/>
                <a:gd name="T23" fmla="*/ 33 h 58"/>
                <a:gd name="T24" fmla="*/ 425 w 425"/>
                <a:gd name="T25" fmla="*/ 26 h 58"/>
                <a:gd name="T26" fmla="*/ 424 w 425"/>
                <a:gd name="T27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5" h="58">
                  <a:moveTo>
                    <a:pt x="424" y="26"/>
                  </a:moveTo>
                  <a:cubicBezTo>
                    <a:pt x="409" y="25"/>
                    <a:pt x="406" y="0"/>
                    <a:pt x="406" y="0"/>
                  </a:cubicBezTo>
                  <a:cubicBezTo>
                    <a:pt x="399" y="1"/>
                    <a:pt x="399" y="1"/>
                    <a:pt x="399" y="1"/>
                  </a:cubicBezTo>
                  <a:cubicBezTo>
                    <a:pt x="399" y="2"/>
                    <a:pt x="401" y="17"/>
                    <a:pt x="41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406" y="34"/>
                    <a:pt x="406" y="34"/>
                    <a:pt x="406" y="34"/>
                  </a:cubicBezTo>
                  <a:cubicBezTo>
                    <a:pt x="401" y="39"/>
                    <a:pt x="399" y="48"/>
                    <a:pt x="399" y="58"/>
                  </a:cubicBezTo>
                  <a:cubicBezTo>
                    <a:pt x="406" y="58"/>
                    <a:pt x="406" y="58"/>
                    <a:pt x="406" y="58"/>
                  </a:cubicBezTo>
                  <a:cubicBezTo>
                    <a:pt x="406" y="49"/>
                    <a:pt x="408" y="42"/>
                    <a:pt x="413" y="37"/>
                  </a:cubicBezTo>
                  <a:cubicBezTo>
                    <a:pt x="417" y="34"/>
                    <a:pt x="422" y="33"/>
                    <a:pt x="424" y="33"/>
                  </a:cubicBezTo>
                  <a:cubicBezTo>
                    <a:pt x="424" y="33"/>
                    <a:pt x="425" y="33"/>
                    <a:pt x="425" y="33"/>
                  </a:cubicBezTo>
                  <a:cubicBezTo>
                    <a:pt x="425" y="26"/>
                    <a:pt x="425" y="26"/>
                    <a:pt x="425" y="26"/>
                  </a:cubicBezTo>
                  <a:cubicBezTo>
                    <a:pt x="425" y="26"/>
                    <a:pt x="425" y="26"/>
                    <a:pt x="424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HarmonyOS Sans SC" panose="00000500000000000000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17500" y="6311900"/>
            <a:ext cx="11270615" cy="368300"/>
            <a:chOff x="500" y="9940"/>
            <a:chExt cx="17749" cy="580"/>
          </a:xfrm>
        </p:grpSpPr>
        <p:sp>
          <p:nvSpPr>
            <p:cNvPr id="45" name="文本框 44"/>
            <p:cNvSpPr txBox="1"/>
            <p:nvPr>
              <p:custDataLst>
                <p:tags r:id="rId23"/>
              </p:custDataLst>
            </p:nvPr>
          </p:nvSpPr>
          <p:spPr>
            <a:xfrm>
              <a:off x="1327" y="9940"/>
              <a:ext cx="10998" cy="580"/>
            </a:xfrm>
            <a:prstGeom prst="rect">
              <a:avLst/>
            </a:prstGeom>
            <a:noFill/>
          </p:spPr>
          <p:txBody>
            <a:bodyPr wrap="square" lIns="0" tIns="45720" rIns="0" bIns="4572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r>
                <a:rPr lang="en-US" altLang="zh-CN" cap="all" dirty="0">
                  <a:ln>
                    <a:noFill/>
                    <a:miter lim="800000"/>
                  </a:ln>
                  <a:solidFill>
                    <a:schemeClr val="bg1">
                      <a:alpha val="67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HarmonyOS Sans SC" panose="00000500000000000000" charset="-122"/>
                  <a:sym typeface="+mn-ea"/>
                </a:rPr>
                <a:t>CHINA  National  KNOWLEDGE  INFRASTRUCTURE</a:t>
              </a:r>
              <a:endParaRPr lang="en-US" altLang="zh-CN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500" y="10138"/>
              <a:ext cx="964" cy="184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807" h="154">
                  <a:moveTo>
                    <a:pt x="0" y="77"/>
                  </a:moveTo>
                  <a:cubicBezTo>
                    <a:pt x="0" y="34"/>
                    <a:pt x="34" y="0"/>
                    <a:pt x="77" y="0"/>
                  </a:cubicBezTo>
                  <a:cubicBezTo>
                    <a:pt x="120" y="0"/>
                    <a:pt x="154" y="34"/>
                    <a:pt x="154" y="77"/>
                  </a:cubicBezTo>
                  <a:cubicBezTo>
                    <a:pt x="154" y="120"/>
                    <a:pt x="120" y="154"/>
                    <a:pt x="77" y="154"/>
                  </a:cubicBezTo>
                  <a:cubicBezTo>
                    <a:pt x="34" y="154"/>
                    <a:pt x="0" y="120"/>
                    <a:pt x="0" y="77"/>
                  </a:cubicBezTo>
                  <a:close/>
                  <a:moveTo>
                    <a:pt x="200" y="77"/>
                  </a:moveTo>
                  <a:cubicBezTo>
                    <a:pt x="200" y="34"/>
                    <a:pt x="234" y="0"/>
                    <a:pt x="277" y="0"/>
                  </a:cubicBezTo>
                  <a:cubicBezTo>
                    <a:pt x="320" y="0"/>
                    <a:pt x="354" y="34"/>
                    <a:pt x="354" y="77"/>
                  </a:cubicBezTo>
                  <a:cubicBezTo>
                    <a:pt x="354" y="120"/>
                    <a:pt x="320" y="154"/>
                    <a:pt x="277" y="154"/>
                  </a:cubicBezTo>
                  <a:cubicBezTo>
                    <a:pt x="234" y="154"/>
                    <a:pt x="200" y="120"/>
                    <a:pt x="200" y="77"/>
                  </a:cubicBezTo>
                  <a:close/>
                  <a:moveTo>
                    <a:pt x="453" y="77"/>
                  </a:moveTo>
                  <a:cubicBezTo>
                    <a:pt x="453" y="34"/>
                    <a:pt x="487" y="0"/>
                    <a:pt x="530" y="0"/>
                  </a:cubicBezTo>
                  <a:cubicBezTo>
                    <a:pt x="573" y="0"/>
                    <a:pt x="607" y="34"/>
                    <a:pt x="607" y="77"/>
                  </a:cubicBezTo>
                  <a:cubicBezTo>
                    <a:pt x="607" y="120"/>
                    <a:pt x="573" y="154"/>
                    <a:pt x="530" y="154"/>
                  </a:cubicBezTo>
                  <a:cubicBezTo>
                    <a:pt x="487" y="154"/>
                    <a:pt x="453" y="120"/>
                    <a:pt x="453" y="77"/>
                  </a:cubicBezTo>
                  <a:close/>
                  <a:moveTo>
                    <a:pt x="653" y="77"/>
                  </a:moveTo>
                  <a:cubicBezTo>
                    <a:pt x="653" y="34"/>
                    <a:pt x="687" y="0"/>
                    <a:pt x="730" y="0"/>
                  </a:cubicBezTo>
                  <a:cubicBezTo>
                    <a:pt x="773" y="0"/>
                    <a:pt x="807" y="34"/>
                    <a:pt x="807" y="77"/>
                  </a:cubicBezTo>
                  <a:cubicBezTo>
                    <a:pt x="807" y="120"/>
                    <a:pt x="773" y="154"/>
                    <a:pt x="730" y="154"/>
                  </a:cubicBezTo>
                  <a:cubicBezTo>
                    <a:pt x="687" y="154"/>
                    <a:pt x="653" y="120"/>
                    <a:pt x="653" y="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HarmonyOS Sans SC" panose="00000500000000000000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24"/>
              </p:custDataLst>
            </p:nvPr>
          </p:nvSpPr>
          <p:spPr>
            <a:xfrm>
              <a:off x="13110" y="9957"/>
              <a:ext cx="5139" cy="53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lvl="0" indent="0" algn="ctr" fontAlgn="auto">
                <a:buClrTx/>
                <a:buSzTx/>
                <a:buFontTx/>
              </a:pPr>
              <a:r>
                <a:rPr lang="en-US" altLang="zh-CN" sz="1600" cap="all" dirty="0">
                  <a:ln>
                    <a:noFill/>
                    <a:miter lim="800000"/>
                  </a:ln>
                  <a:solidFill>
                    <a:schemeClr val="bg1">
                      <a:alpha val="67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HarmonyOS Sans SC" panose="00000500000000000000" charset="-122"/>
                  <a:sym typeface="+mn-ea"/>
                </a:rPr>
                <a:t>中国</a:t>
              </a:r>
              <a:r>
                <a:rPr lang="zh-CN" altLang="en-US" sz="1600" cap="all" dirty="0">
                  <a:ln>
                    <a:noFill/>
                    <a:miter lim="800000"/>
                  </a:ln>
                  <a:solidFill>
                    <a:schemeClr val="bg1">
                      <a:alpha val="67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HarmonyOS Sans SC" panose="00000500000000000000" charset="-122"/>
                  <a:sym typeface="+mn-ea"/>
                </a:rPr>
                <a:t>知网</a:t>
              </a:r>
              <a:r>
                <a:rPr lang="en-US" altLang="zh-CN" sz="1600" cap="all" dirty="0">
                  <a:ln>
                    <a:noFill/>
                    <a:miter lim="800000"/>
                  </a:ln>
                  <a:solidFill>
                    <a:schemeClr val="bg1">
                      <a:alpha val="67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HarmonyOS Sans SC" panose="00000500000000000000" charset="-122"/>
                  <a:sym typeface="+mn-ea"/>
                </a:rPr>
                <a:t>   www.cnki.net</a:t>
              </a:r>
              <a:endParaRPr lang="en-US" altLang="zh-CN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6327140" y="3760470"/>
            <a:ext cx="4253865" cy="481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dirty="0">
                <a:solidFill>
                  <a:srgbClr val="FF6997"/>
                </a:solidFill>
                <a:effectLst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中国知网培训讲师</a:t>
            </a:r>
            <a:r>
              <a:rPr lang="en-US" altLang="zh-CN" sz="2400" dirty="0">
                <a:solidFill>
                  <a:srgbClr val="FF6997"/>
                </a:solidFill>
                <a:effectLst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  </a:t>
            </a:r>
            <a:r>
              <a:rPr lang="zh-CN" altLang="en-US" sz="2400" dirty="0">
                <a:solidFill>
                  <a:srgbClr val="FF6997"/>
                </a:solidFill>
                <a:effectLst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李晓慧</a:t>
            </a:r>
            <a:endParaRPr lang="zh-CN" altLang="en-US" sz="2400" dirty="0">
              <a:solidFill>
                <a:srgbClr val="FF6997"/>
              </a:solidFill>
              <a:effectLst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480415" y="47504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897879987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270"/>
            <a:ext cx="12192000" cy="6856730"/>
          </a:xfrm>
          <a:prstGeom prst="rect">
            <a:avLst/>
          </a:prstGeom>
        </p:spPr>
      </p:pic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5981065" y="1637030"/>
            <a:ext cx="550164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3200">
                <a:ln w="19050">
                  <a:noFill/>
                </a:ln>
                <a:solidFill>
                  <a:srgbClr val="FF6997"/>
                </a:solidFill>
                <a:latin typeface="方正公文小标宋" panose="02000500000000000000" charset="-122"/>
                <a:ea typeface="方正公文小标宋" panose="02000500000000000000" charset="-122"/>
                <a:cs typeface="HarmonyOS Sans SC" panose="00000500000000000000" charset="-122"/>
                <a:sym typeface="+mn-lt"/>
              </a:rPr>
              <a:t>运用知网进行高效精准检索</a:t>
            </a:r>
            <a:endParaRPr lang="zh-CN" altLang="en-US" sz="3200">
              <a:ln w="19050">
                <a:noFill/>
              </a:ln>
              <a:solidFill>
                <a:srgbClr val="FF6997"/>
              </a:solidFill>
              <a:latin typeface="方正公文小标宋" panose="02000500000000000000" charset="-122"/>
              <a:ea typeface="方正公文小标宋" panose="02000500000000000000" charset="-122"/>
              <a:cs typeface="HarmonyOS Sans SC" panose="00000500000000000000" charset="-122"/>
              <a:sym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5908252" y="1001395"/>
            <a:ext cx="1052407" cy="6661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000">
                <a:ln w="3175">
                  <a:noFill/>
                </a:ln>
                <a:solidFill>
                  <a:schemeClr val="bg1"/>
                </a:solidFill>
                <a:latin typeface="Montserrat Black" panose="00000A00000000000000" pitchFamily="2" charset="0"/>
                <a:ea typeface="+mj-ea"/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 algn="ctr"/>
            <a:r>
              <a:rPr lang="en-US" altLang="zh-CN" sz="3735">
                <a:solidFill>
                  <a:srgbClr val="6762FC"/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</a:rPr>
              <a:t>01.</a:t>
            </a:r>
            <a:endParaRPr lang="en-US" altLang="zh-CN" sz="3735">
              <a:solidFill>
                <a:srgbClr val="6762FC"/>
              </a:solidFill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</a:endParaRPr>
          </a:p>
        </p:txBody>
      </p:sp>
      <p:sp>
        <p:nvSpPr>
          <p:cNvPr id="28" name="矩形 27"/>
          <p:cNvSpPr/>
          <p:nvPr>
            <p:custDataLst>
              <p:tags r:id="rId5"/>
            </p:custDataLst>
          </p:nvPr>
        </p:nvSpPr>
        <p:spPr>
          <a:xfrm>
            <a:off x="5955030" y="3273425"/>
            <a:ext cx="616013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3200">
                <a:ln w="19050">
                  <a:noFill/>
                </a:ln>
                <a:solidFill>
                  <a:srgbClr val="FF6997"/>
                </a:solidFill>
                <a:latin typeface="方正公文小标宋" panose="02000500000000000000" charset="-122"/>
                <a:ea typeface="方正公文小标宋" panose="02000500000000000000" charset="-122"/>
                <a:cs typeface="HarmonyOS Sans SC" panose="00000500000000000000" charset="-122"/>
                <a:sym typeface="+mn-lt"/>
              </a:rPr>
              <a:t>如何读透文章，梳理研究脉络</a:t>
            </a:r>
            <a:endParaRPr lang="zh-CN" altLang="en-US" sz="3200">
              <a:ln w="19050">
                <a:noFill/>
              </a:ln>
              <a:solidFill>
                <a:srgbClr val="FF6997"/>
              </a:solidFill>
              <a:latin typeface="方正公文小标宋" panose="02000500000000000000" charset="-122"/>
              <a:ea typeface="方正公文小标宋" panose="02000500000000000000" charset="-122"/>
              <a:cs typeface="HarmonyOS Sans SC" panose="00000500000000000000" charset="-122"/>
              <a:sym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6"/>
            </p:custDataLst>
          </p:nvPr>
        </p:nvSpPr>
        <p:spPr>
          <a:xfrm>
            <a:off x="5990167" y="2643505"/>
            <a:ext cx="983827" cy="6661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000">
                <a:ln w="3175">
                  <a:noFill/>
                </a:ln>
                <a:solidFill>
                  <a:schemeClr val="bg1"/>
                </a:solidFill>
                <a:latin typeface="Montserrat Black" panose="00000A00000000000000" pitchFamily="2" charset="0"/>
                <a:ea typeface="+mj-ea"/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 algn="ctr"/>
            <a:r>
              <a:rPr lang="en-US" altLang="zh-CN" sz="3735">
                <a:solidFill>
                  <a:srgbClr val="6762FC"/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</a:rPr>
              <a:t>02.</a:t>
            </a:r>
            <a:endParaRPr lang="en-US" altLang="zh-CN" sz="3735">
              <a:solidFill>
                <a:srgbClr val="6762FC"/>
              </a:solidFill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</a:endParaRPr>
          </a:p>
        </p:txBody>
      </p:sp>
      <p:sp>
        <p:nvSpPr>
          <p:cNvPr id="32" name="矩形 31"/>
          <p:cNvSpPr/>
          <p:nvPr>
            <p:custDataLst>
              <p:tags r:id="rId7"/>
            </p:custDataLst>
          </p:nvPr>
        </p:nvSpPr>
        <p:spPr>
          <a:xfrm>
            <a:off x="5986145" y="4965065"/>
            <a:ext cx="583692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3200">
                <a:ln w="19050">
                  <a:noFill/>
                </a:ln>
                <a:solidFill>
                  <a:srgbClr val="FF6997"/>
                </a:solidFill>
                <a:latin typeface="方正公文小标宋" panose="02000500000000000000" charset="-122"/>
                <a:ea typeface="方正公文小标宋" panose="02000500000000000000" charset="-122"/>
                <a:cs typeface="HarmonyOS Sans SC" panose="00000500000000000000" charset="-122"/>
                <a:sym typeface="+mn-lt"/>
              </a:rPr>
              <a:t>文献阅读与论文写作</a:t>
            </a:r>
            <a:endParaRPr lang="zh-CN" altLang="en-US" sz="3200">
              <a:ln w="19050">
                <a:noFill/>
              </a:ln>
              <a:solidFill>
                <a:srgbClr val="FF6997"/>
              </a:solidFill>
              <a:latin typeface="方正公文小标宋" panose="02000500000000000000" charset="-122"/>
              <a:ea typeface="方正公文小标宋" panose="02000500000000000000" charset="-122"/>
              <a:cs typeface="HarmonyOS Sans SC" panose="00000500000000000000" charset="-122"/>
              <a:sym typeface="+mn-lt"/>
            </a:endParaRPr>
          </a:p>
          <a:p>
            <a:pPr defTabSz="914400"/>
            <a:endParaRPr lang="zh-CN" altLang="en-US" sz="3200">
              <a:ln w="19050">
                <a:noFill/>
              </a:ln>
              <a:solidFill>
                <a:srgbClr val="FF6997"/>
              </a:solidFill>
              <a:latin typeface="方正公文小标宋" panose="02000500000000000000" charset="-122"/>
              <a:ea typeface="方正公文小标宋" panose="02000500000000000000" charset="-122"/>
              <a:cs typeface="HarmonyOS Sans SC" panose="00000500000000000000" charset="-122"/>
              <a:sym typeface="+mn-lt"/>
            </a:endParaRPr>
          </a:p>
        </p:txBody>
      </p:sp>
      <p:sp>
        <p:nvSpPr>
          <p:cNvPr id="64" name="文本框 63"/>
          <p:cNvSpPr txBox="1"/>
          <p:nvPr>
            <p:custDataLst>
              <p:tags r:id="rId8"/>
            </p:custDataLst>
          </p:nvPr>
        </p:nvSpPr>
        <p:spPr>
          <a:xfrm>
            <a:off x="5913332" y="4328160"/>
            <a:ext cx="1052407" cy="6661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000">
                <a:ln w="3175">
                  <a:noFill/>
                </a:ln>
                <a:solidFill>
                  <a:schemeClr val="bg1"/>
                </a:solidFill>
                <a:latin typeface="Montserrat Black" panose="00000A00000000000000" pitchFamily="2" charset="0"/>
                <a:ea typeface="+mj-ea"/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 algn="ctr"/>
            <a:r>
              <a:rPr lang="en-US" altLang="zh-CN" sz="3735">
                <a:solidFill>
                  <a:srgbClr val="6762FC"/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</a:rPr>
              <a:t>03.</a:t>
            </a:r>
            <a:endParaRPr lang="en-US" altLang="zh-CN" sz="3735">
              <a:solidFill>
                <a:srgbClr val="6762FC"/>
              </a:solidFill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1753917" y="1954584"/>
            <a:ext cx="1527181" cy="2415104"/>
            <a:chOff x="13893" y="693"/>
            <a:chExt cx="2070" cy="3274"/>
          </a:xfrm>
        </p:grpSpPr>
        <p:sp>
          <p:nvSpPr>
            <p:cNvPr id="79" name="矩形 78"/>
            <p:cNvSpPr/>
            <p:nvPr>
              <p:custDataLst>
                <p:tags r:id="rId9"/>
              </p:custDataLst>
            </p:nvPr>
          </p:nvSpPr>
          <p:spPr bwMode="auto">
            <a:xfrm>
              <a:off x="14423" y="693"/>
              <a:ext cx="1103" cy="2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/>
              <a:r>
                <a:rPr lang="zh-CN" altLang="en-US" sz="6600" b="1">
                  <a:ln w="19050">
                    <a:noFill/>
                  </a:ln>
                  <a:solidFill>
                    <a:srgbClr val="6762FC"/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HarmonyOS Sans SC" panose="00000500000000000000" charset="-122"/>
                  <a:sym typeface="HarmonyOS Sans SC" panose="00000500000000000000" charset="-122"/>
                </a:rPr>
                <a:t>目</a:t>
              </a:r>
              <a:endParaRPr lang="zh-CN" altLang="en-US" sz="6600" b="1">
                <a:ln w="19050">
                  <a:noFill/>
                </a:ln>
                <a:solidFill>
                  <a:srgbClr val="6762FC"/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HarmonyOS Sans SC" panose="00000500000000000000" charset="-122"/>
              </a:endParaRPr>
            </a:p>
            <a:p>
              <a:pPr algn="ctr" defTabSz="914400"/>
              <a:r>
                <a:rPr lang="zh-CN" altLang="en-US" sz="6600" b="1">
                  <a:ln w="19050">
                    <a:noFill/>
                  </a:ln>
                  <a:solidFill>
                    <a:srgbClr val="6762FC"/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HarmonyOS Sans SC" panose="00000500000000000000" charset="-122"/>
                  <a:sym typeface="HarmonyOS Sans SC" panose="00000500000000000000" charset="-122"/>
                </a:rPr>
                <a:t>录</a:t>
              </a:r>
              <a:endParaRPr lang="zh-CN" altLang="en-US" sz="6600" b="1">
                <a:ln w="19050">
                  <a:noFill/>
                </a:ln>
                <a:solidFill>
                  <a:srgbClr val="6762FC"/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HarmonyOS Sans SC" panose="00000500000000000000" charset="-122"/>
              </a:endParaRPr>
            </a:p>
          </p:txBody>
        </p:sp>
        <p:sp>
          <p:nvSpPr>
            <p:cNvPr id="80" name="矩形 79"/>
            <p:cNvSpPr/>
            <p:nvPr>
              <p:custDataLst>
                <p:tags r:id="rId10"/>
              </p:custDataLst>
            </p:nvPr>
          </p:nvSpPr>
          <p:spPr bwMode="auto">
            <a:xfrm>
              <a:off x="13893" y="3468"/>
              <a:ext cx="2070" cy="4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 defTabSz="914400"/>
              <a:r>
                <a:rPr lang="en-US" altLang="zh-CN">
                  <a:ln w="3175">
                    <a:noFill/>
                  </a:ln>
                  <a:solidFill>
                    <a:srgbClr val="6762FC"/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HarmonyOS Sans SC" panose="00000500000000000000" charset="-122"/>
                  <a:sym typeface="HarmonyOS Sans SC" panose="00000500000000000000" charset="-122"/>
                </a:rPr>
                <a:t>CONTENTS</a:t>
              </a:r>
              <a:endParaRPr lang="en-US" altLang="zh-CN">
                <a:ln w="3175">
                  <a:noFill/>
                </a:ln>
                <a:solidFill>
                  <a:srgbClr val="6762FC"/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HarmonyOS Sans SC" panose="00000500000000000000" charset="-122"/>
              </a:endParaRPr>
            </a:p>
          </p:txBody>
        </p:sp>
      </p:grpSp>
      <p:grpSp>
        <p:nvGrpSpPr>
          <p:cNvPr id="92" name="组合 91"/>
          <p:cNvGrpSpPr/>
          <p:nvPr>
            <p:custDataLst>
              <p:tags r:id="rId11"/>
            </p:custDataLst>
          </p:nvPr>
        </p:nvGrpSpPr>
        <p:grpSpPr>
          <a:xfrm>
            <a:off x="6973570" y="1281430"/>
            <a:ext cx="403860" cy="100330"/>
            <a:chOff x="9193" y="6494"/>
            <a:chExt cx="636" cy="158"/>
          </a:xfrm>
        </p:grpSpPr>
        <p:sp>
          <p:nvSpPr>
            <p:cNvPr id="93" name="椭圆 92"/>
            <p:cNvSpPr/>
            <p:nvPr>
              <p:custDataLst>
                <p:tags r:id="rId12"/>
              </p:custDataLst>
            </p:nvPr>
          </p:nvSpPr>
          <p:spPr>
            <a:xfrm>
              <a:off x="9193" y="6494"/>
              <a:ext cx="158" cy="158"/>
            </a:xfrm>
            <a:prstGeom prst="ellipse">
              <a:avLst/>
            </a:prstGeom>
            <a:solidFill>
              <a:srgbClr val="FF6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HarmonyOS Sans SC" panose="00000500000000000000" charset="-122"/>
              </a:endParaRPr>
            </a:p>
          </p:txBody>
        </p:sp>
        <p:sp>
          <p:nvSpPr>
            <p:cNvPr id="94" name="椭圆 93"/>
            <p:cNvSpPr/>
            <p:nvPr>
              <p:custDataLst>
                <p:tags r:id="rId13"/>
              </p:custDataLst>
            </p:nvPr>
          </p:nvSpPr>
          <p:spPr>
            <a:xfrm>
              <a:off x="9428" y="6494"/>
              <a:ext cx="158" cy="158"/>
            </a:xfrm>
            <a:prstGeom prst="ellipse">
              <a:avLst/>
            </a:prstGeom>
            <a:solidFill>
              <a:srgbClr val="6762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HarmonyOS Sans SC" panose="00000500000000000000" charset="-122"/>
              </a:endParaRPr>
            </a:p>
          </p:txBody>
        </p:sp>
        <p:sp>
          <p:nvSpPr>
            <p:cNvPr id="95" name="椭圆 94"/>
            <p:cNvSpPr/>
            <p:nvPr>
              <p:custDataLst>
                <p:tags r:id="rId14"/>
              </p:custDataLst>
            </p:nvPr>
          </p:nvSpPr>
          <p:spPr>
            <a:xfrm>
              <a:off x="9671" y="6494"/>
              <a:ext cx="158" cy="158"/>
            </a:xfrm>
            <a:prstGeom prst="ellipse">
              <a:avLst/>
            </a:prstGeom>
            <a:solidFill>
              <a:srgbClr val="FF6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HarmonyOS Sans SC" panose="00000500000000000000" charset="-122"/>
              </a:endParaRPr>
            </a:p>
          </p:txBody>
        </p:sp>
      </p:grpSp>
      <p:grpSp>
        <p:nvGrpSpPr>
          <p:cNvPr id="96" name="组合 95"/>
          <p:cNvGrpSpPr/>
          <p:nvPr>
            <p:custDataLst>
              <p:tags r:id="rId15"/>
            </p:custDataLst>
          </p:nvPr>
        </p:nvGrpSpPr>
        <p:grpSpPr>
          <a:xfrm>
            <a:off x="6973570" y="4629150"/>
            <a:ext cx="403860" cy="100330"/>
            <a:chOff x="9193" y="6494"/>
            <a:chExt cx="636" cy="158"/>
          </a:xfrm>
          <a:solidFill>
            <a:srgbClr val="FF6997"/>
          </a:solidFill>
        </p:grpSpPr>
        <p:sp>
          <p:nvSpPr>
            <p:cNvPr id="97" name="椭圆 96"/>
            <p:cNvSpPr/>
            <p:nvPr>
              <p:custDataLst>
                <p:tags r:id="rId16"/>
              </p:custDataLst>
            </p:nvPr>
          </p:nvSpPr>
          <p:spPr>
            <a:xfrm>
              <a:off x="9193" y="6494"/>
              <a:ext cx="158" cy="1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HarmonyOS Sans SC" panose="00000500000000000000" charset="-122"/>
              </a:endParaRPr>
            </a:p>
          </p:txBody>
        </p:sp>
        <p:sp>
          <p:nvSpPr>
            <p:cNvPr id="98" name="椭圆 97"/>
            <p:cNvSpPr/>
            <p:nvPr>
              <p:custDataLst>
                <p:tags r:id="rId17"/>
              </p:custDataLst>
            </p:nvPr>
          </p:nvSpPr>
          <p:spPr>
            <a:xfrm>
              <a:off x="9428" y="6494"/>
              <a:ext cx="158" cy="158"/>
            </a:xfrm>
            <a:prstGeom prst="ellipse">
              <a:avLst/>
            </a:prstGeom>
            <a:solidFill>
              <a:srgbClr val="6762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HarmonyOS Sans SC" panose="00000500000000000000" charset="-122"/>
              </a:endParaRPr>
            </a:p>
          </p:txBody>
        </p:sp>
        <p:sp>
          <p:nvSpPr>
            <p:cNvPr id="99" name="椭圆 98"/>
            <p:cNvSpPr/>
            <p:nvPr>
              <p:custDataLst>
                <p:tags r:id="rId18"/>
              </p:custDataLst>
            </p:nvPr>
          </p:nvSpPr>
          <p:spPr>
            <a:xfrm>
              <a:off x="9671" y="6494"/>
              <a:ext cx="158" cy="1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HarmonyOS Sans SC" panose="00000500000000000000" charset="-122"/>
              </a:endParaRPr>
            </a:p>
          </p:txBody>
        </p:sp>
      </p:grpSp>
      <p:grpSp>
        <p:nvGrpSpPr>
          <p:cNvPr id="100" name="组合 99"/>
          <p:cNvGrpSpPr/>
          <p:nvPr>
            <p:custDataLst>
              <p:tags r:id="rId19"/>
            </p:custDataLst>
          </p:nvPr>
        </p:nvGrpSpPr>
        <p:grpSpPr>
          <a:xfrm>
            <a:off x="6974205" y="2955290"/>
            <a:ext cx="403860" cy="100330"/>
            <a:chOff x="9193" y="6494"/>
            <a:chExt cx="636" cy="158"/>
          </a:xfrm>
        </p:grpSpPr>
        <p:sp>
          <p:nvSpPr>
            <p:cNvPr id="101" name="椭圆 100"/>
            <p:cNvSpPr/>
            <p:nvPr>
              <p:custDataLst>
                <p:tags r:id="rId20"/>
              </p:custDataLst>
            </p:nvPr>
          </p:nvSpPr>
          <p:spPr>
            <a:xfrm>
              <a:off x="9193" y="6494"/>
              <a:ext cx="158" cy="158"/>
            </a:xfrm>
            <a:prstGeom prst="ellipse">
              <a:avLst/>
            </a:prstGeom>
            <a:solidFill>
              <a:srgbClr val="FF6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HarmonyOS Sans SC" panose="00000500000000000000" charset="-122"/>
              </a:endParaRPr>
            </a:p>
          </p:txBody>
        </p:sp>
        <p:sp>
          <p:nvSpPr>
            <p:cNvPr id="102" name="椭圆 101"/>
            <p:cNvSpPr/>
            <p:nvPr>
              <p:custDataLst>
                <p:tags r:id="rId21"/>
              </p:custDataLst>
            </p:nvPr>
          </p:nvSpPr>
          <p:spPr>
            <a:xfrm>
              <a:off x="9428" y="6494"/>
              <a:ext cx="158" cy="158"/>
            </a:xfrm>
            <a:prstGeom prst="ellipse">
              <a:avLst/>
            </a:prstGeom>
            <a:solidFill>
              <a:srgbClr val="6762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HarmonyOS Sans SC" panose="00000500000000000000" charset="-122"/>
              </a:endParaRPr>
            </a:p>
          </p:txBody>
        </p:sp>
        <p:sp>
          <p:nvSpPr>
            <p:cNvPr id="103" name="椭圆 102"/>
            <p:cNvSpPr/>
            <p:nvPr>
              <p:custDataLst>
                <p:tags r:id="rId22"/>
              </p:custDataLst>
            </p:nvPr>
          </p:nvSpPr>
          <p:spPr>
            <a:xfrm>
              <a:off x="9671" y="6494"/>
              <a:ext cx="158" cy="158"/>
            </a:xfrm>
            <a:prstGeom prst="ellipse">
              <a:avLst/>
            </a:prstGeom>
            <a:solidFill>
              <a:srgbClr val="FF6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HarmonyOS Sans SC" panose="00000500000000000000" charset="-122"/>
              </a:endParaRPr>
            </a:p>
          </p:txBody>
        </p:sp>
      </p:grpSp>
      <p:sp>
        <p:nvSpPr>
          <p:cNvPr id="19" name="任意多边形"/>
          <p:cNvSpPr/>
          <p:nvPr>
            <p:custDataLst>
              <p:tags r:id="rId23"/>
            </p:custDataLst>
          </p:nvPr>
        </p:nvSpPr>
        <p:spPr bwMode="auto">
          <a:xfrm rot="10800000">
            <a:off x="112607" y="1966595"/>
            <a:ext cx="447040" cy="1350433"/>
          </a:xfrm>
          <a:custGeom>
            <a:avLst/>
            <a:gdLst>
              <a:gd name="T0" fmla="*/ 3006 w 3006"/>
              <a:gd name="T1" fmla="*/ 1503 h 3006"/>
              <a:gd name="T2" fmla="*/ 1503 w 3006"/>
              <a:gd name="T3" fmla="*/ 3006 h 3006"/>
              <a:gd name="T4" fmla="*/ 0 w 3006"/>
              <a:gd name="T5" fmla="*/ 1503 h 3006"/>
              <a:gd name="T6" fmla="*/ 1503 w 3006"/>
              <a:gd name="T7" fmla="*/ 0 h 3006"/>
              <a:gd name="T8" fmla="*/ 3006 w 3006"/>
              <a:gd name="T9" fmla="*/ 1503 h 3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4" h="2127">
                <a:moveTo>
                  <a:pt x="704" y="1775"/>
                </a:moveTo>
                <a:cubicBezTo>
                  <a:pt x="352" y="1767"/>
                  <a:pt x="355" y="1802"/>
                  <a:pt x="352" y="2127"/>
                </a:cubicBezTo>
                <a:cubicBezTo>
                  <a:pt x="360" y="1775"/>
                  <a:pt x="324" y="1778"/>
                  <a:pt x="0" y="1775"/>
                </a:cubicBezTo>
                <a:cubicBezTo>
                  <a:pt x="313" y="1788"/>
                  <a:pt x="346" y="1737"/>
                  <a:pt x="350" y="1537"/>
                </a:cubicBezTo>
                <a:cubicBezTo>
                  <a:pt x="356" y="1316"/>
                  <a:pt x="285" y="1295"/>
                  <a:pt x="0" y="1300"/>
                </a:cubicBezTo>
                <a:cubicBezTo>
                  <a:pt x="313" y="1314"/>
                  <a:pt x="346" y="1262"/>
                  <a:pt x="350" y="1063"/>
                </a:cubicBezTo>
                <a:cubicBezTo>
                  <a:pt x="356" y="843"/>
                  <a:pt x="285" y="821"/>
                  <a:pt x="0" y="827"/>
                </a:cubicBezTo>
                <a:cubicBezTo>
                  <a:pt x="313" y="840"/>
                  <a:pt x="346" y="789"/>
                  <a:pt x="350" y="589"/>
                </a:cubicBezTo>
                <a:cubicBezTo>
                  <a:pt x="356" y="368"/>
                  <a:pt x="285" y="347"/>
                  <a:pt x="0" y="352"/>
                </a:cubicBezTo>
                <a:cubicBezTo>
                  <a:pt x="352" y="360"/>
                  <a:pt x="349" y="324"/>
                  <a:pt x="352" y="0"/>
                </a:cubicBezTo>
                <a:cubicBezTo>
                  <a:pt x="344" y="352"/>
                  <a:pt x="380" y="349"/>
                  <a:pt x="704" y="352"/>
                </a:cubicBezTo>
                <a:cubicBezTo>
                  <a:pt x="391" y="339"/>
                  <a:pt x="358" y="389"/>
                  <a:pt x="354" y="589"/>
                </a:cubicBezTo>
                <a:cubicBezTo>
                  <a:pt x="349" y="811"/>
                  <a:pt x="419" y="832"/>
                  <a:pt x="704" y="827"/>
                </a:cubicBezTo>
                <a:cubicBezTo>
                  <a:pt x="391" y="813"/>
                  <a:pt x="358" y="865"/>
                  <a:pt x="354" y="1063"/>
                </a:cubicBezTo>
                <a:cubicBezTo>
                  <a:pt x="349" y="1283"/>
                  <a:pt x="419" y="1306"/>
                  <a:pt x="704" y="1300"/>
                </a:cubicBezTo>
                <a:cubicBezTo>
                  <a:pt x="391" y="1287"/>
                  <a:pt x="358" y="1337"/>
                  <a:pt x="354" y="1537"/>
                </a:cubicBezTo>
                <a:cubicBezTo>
                  <a:pt x="349" y="1759"/>
                  <a:pt x="419" y="1780"/>
                  <a:pt x="704" y="1775"/>
                </a:cubicBezTo>
                <a:close/>
              </a:path>
            </a:pathLst>
          </a:custGeom>
          <a:solidFill>
            <a:srgbClr val="FF6997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cs typeface="HarmonyOS Sans SC" panose="00000500000000000000" charset="-122"/>
            </a:endParaRPr>
          </a:p>
        </p:txBody>
      </p:sp>
      <p:pic>
        <p:nvPicPr>
          <p:cNvPr id="20" name="图片 19" descr="78776-02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rcRect t="41418" r="79942" b="41509"/>
          <a:stretch>
            <a:fillRect/>
          </a:stretch>
        </p:blipFill>
        <p:spPr>
          <a:xfrm>
            <a:off x="481330" y="5041265"/>
            <a:ext cx="819785" cy="642620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317500" y="6311900"/>
            <a:ext cx="7508875" cy="368300"/>
            <a:chOff x="500" y="9940"/>
            <a:chExt cx="11825" cy="580"/>
          </a:xfrm>
        </p:grpSpPr>
        <p:sp>
          <p:nvSpPr>
            <p:cNvPr id="37" name="文本框 36"/>
            <p:cNvSpPr txBox="1"/>
            <p:nvPr>
              <p:custDataLst>
                <p:tags r:id="rId26"/>
              </p:custDataLst>
            </p:nvPr>
          </p:nvSpPr>
          <p:spPr>
            <a:xfrm>
              <a:off x="1327" y="9940"/>
              <a:ext cx="10998" cy="580"/>
            </a:xfrm>
            <a:prstGeom prst="rect">
              <a:avLst/>
            </a:prstGeom>
            <a:noFill/>
          </p:spPr>
          <p:txBody>
            <a:bodyPr wrap="square" lIns="0" tIns="45720" rIns="0" bIns="4572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r>
                <a:rPr lang="en-US" altLang="zh-CN" cap="all" dirty="0">
                  <a:ln>
                    <a:noFill/>
                    <a:miter lim="800000"/>
                  </a:ln>
                  <a:solidFill>
                    <a:schemeClr val="bg1">
                      <a:alpha val="67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HarmonyOS Sans SC" panose="00000500000000000000" charset="-122"/>
                  <a:sym typeface="+mn-ea"/>
                </a:rPr>
                <a:t>CHINA  National  KNOWLEDGE  INFRASTRUCTURE</a:t>
              </a:r>
              <a:endParaRPr lang="en-US" altLang="zh-CN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500" y="10138"/>
              <a:ext cx="964" cy="184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807" h="154">
                  <a:moveTo>
                    <a:pt x="0" y="77"/>
                  </a:moveTo>
                  <a:cubicBezTo>
                    <a:pt x="0" y="34"/>
                    <a:pt x="34" y="0"/>
                    <a:pt x="77" y="0"/>
                  </a:cubicBezTo>
                  <a:cubicBezTo>
                    <a:pt x="120" y="0"/>
                    <a:pt x="154" y="34"/>
                    <a:pt x="154" y="77"/>
                  </a:cubicBezTo>
                  <a:cubicBezTo>
                    <a:pt x="154" y="120"/>
                    <a:pt x="120" y="154"/>
                    <a:pt x="77" y="154"/>
                  </a:cubicBezTo>
                  <a:cubicBezTo>
                    <a:pt x="34" y="154"/>
                    <a:pt x="0" y="120"/>
                    <a:pt x="0" y="77"/>
                  </a:cubicBezTo>
                  <a:close/>
                  <a:moveTo>
                    <a:pt x="200" y="77"/>
                  </a:moveTo>
                  <a:cubicBezTo>
                    <a:pt x="200" y="34"/>
                    <a:pt x="234" y="0"/>
                    <a:pt x="277" y="0"/>
                  </a:cubicBezTo>
                  <a:cubicBezTo>
                    <a:pt x="320" y="0"/>
                    <a:pt x="354" y="34"/>
                    <a:pt x="354" y="77"/>
                  </a:cubicBezTo>
                  <a:cubicBezTo>
                    <a:pt x="354" y="120"/>
                    <a:pt x="320" y="154"/>
                    <a:pt x="277" y="154"/>
                  </a:cubicBezTo>
                  <a:cubicBezTo>
                    <a:pt x="234" y="154"/>
                    <a:pt x="200" y="120"/>
                    <a:pt x="200" y="77"/>
                  </a:cubicBezTo>
                  <a:close/>
                  <a:moveTo>
                    <a:pt x="453" y="77"/>
                  </a:moveTo>
                  <a:cubicBezTo>
                    <a:pt x="453" y="34"/>
                    <a:pt x="487" y="0"/>
                    <a:pt x="530" y="0"/>
                  </a:cubicBezTo>
                  <a:cubicBezTo>
                    <a:pt x="573" y="0"/>
                    <a:pt x="607" y="34"/>
                    <a:pt x="607" y="77"/>
                  </a:cubicBezTo>
                  <a:cubicBezTo>
                    <a:pt x="607" y="120"/>
                    <a:pt x="573" y="154"/>
                    <a:pt x="530" y="154"/>
                  </a:cubicBezTo>
                  <a:cubicBezTo>
                    <a:pt x="487" y="154"/>
                    <a:pt x="453" y="120"/>
                    <a:pt x="453" y="77"/>
                  </a:cubicBezTo>
                  <a:close/>
                  <a:moveTo>
                    <a:pt x="653" y="77"/>
                  </a:moveTo>
                  <a:cubicBezTo>
                    <a:pt x="653" y="34"/>
                    <a:pt x="687" y="0"/>
                    <a:pt x="730" y="0"/>
                  </a:cubicBezTo>
                  <a:cubicBezTo>
                    <a:pt x="773" y="0"/>
                    <a:pt x="807" y="34"/>
                    <a:pt x="807" y="77"/>
                  </a:cubicBezTo>
                  <a:cubicBezTo>
                    <a:pt x="807" y="120"/>
                    <a:pt x="773" y="154"/>
                    <a:pt x="730" y="154"/>
                  </a:cubicBezTo>
                  <a:cubicBezTo>
                    <a:pt x="687" y="154"/>
                    <a:pt x="653" y="120"/>
                    <a:pt x="653" y="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HarmonyOS Sans SC" panose="00000500000000000000" charset="-122"/>
              </a:endParaRPr>
            </a:p>
          </p:txBody>
        </p:sp>
      </p:grpSp>
      <p:pic>
        <p:nvPicPr>
          <p:cNvPr id="40" name="图片 39" descr="898987-03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11370945" y="6170930"/>
            <a:ext cx="744220" cy="6184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9"/>
            </p:custDataLst>
          </p:nvPr>
        </p:nvSpPr>
        <p:spPr>
          <a:xfrm>
            <a:off x="8324850" y="6322695"/>
            <a:ext cx="3263265" cy="33718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p>
            <a:pPr lvl="0" indent="0" algn="ctr" fontAlgn="auto">
              <a:buClrTx/>
              <a:buSzTx/>
              <a:buFontTx/>
            </a:pPr>
            <a:r>
              <a:rPr lang="en-US" altLang="zh-CN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中国</a:t>
            </a:r>
            <a:r>
              <a:rPr lang="zh-CN" altLang="en-US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知网</a:t>
            </a:r>
            <a:r>
              <a:rPr lang="en-US" altLang="zh-CN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   www.cnki.net</a:t>
            </a:r>
            <a:endParaRPr lang="en-US" altLang="zh-CN" sz="1600" cap="all" dirty="0">
              <a:ln>
                <a:noFill/>
                <a:miter lim="800000"/>
              </a:ln>
              <a:solidFill>
                <a:schemeClr val="bg1">
                  <a:alpha val="67000"/>
                </a:schemeClr>
              </a:solidFill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897879987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270"/>
            <a:ext cx="12192000" cy="6856730"/>
          </a:xfrm>
          <a:prstGeom prst="rect">
            <a:avLst/>
          </a:prstGeom>
        </p:spPr>
      </p:pic>
      <p:sp>
        <p:nvSpPr>
          <p:cNvPr id="19" name="任意多边形"/>
          <p:cNvSpPr/>
          <p:nvPr>
            <p:custDataLst>
              <p:tags r:id="rId3"/>
            </p:custDataLst>
          </p:nvPr>
        </p:nvSpPr>
        <p:spPr bwMode="auto">
          <a:xfrm rot="10800000">
            <a:off x="112607" y="1966595"/>
            <a:ext cx="447040" cy="1350433"/>
          </a:xfrm>
          <a:custGeom>
            <a:avLst/>
            <a:gdLst>
              <a:gd name="T0" fmla="*/ 3006 w 3006"/>
              <a:gd name="T1" fmla="*/ 1503 h 3006"/>
              <a:gd name="T2" fmla="*/ 1503 w 3006"/>
              <a:gd name="T3" fmla="*/ 3006 h 3006"/>
              <a:gd name="T4" fmla="*/ 0 w 3006"/>
              <a:gd name="T5" fmla="*/ 1503 h 3006"/>
              <a:gd name="T6" fmla="*/ 1503 w 3006"/>
              <a:gd name="T7" fmla="*/ 0 h 3006"/>
              <a:gd name="T8" fmla="*/ 3006 w 3006"/>
              <a:gd name="T9" fmla="*/ 1503 h 3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4" h="2127">
                <a:moveTo>
                  <a:pt x="704" y="1775"/>
                </a:moveTo>
                <a:cubicBezTo>
                  <a:pt x="352" y="1767"/>
                  <a:pt x="355" y="1802"/>
                  <a:pt x="352" y="2127"/>
                </a:cubicBezTo>
                <a:cubicBezTo>
                  <a:pt x="360" y="1775"/>
                  <a:pt x="324" y="1778"/>
                  <a:pt x="0" y="1775"/>
                </a:cubicBezTo>
                <a:cubicBezTo>
                  <a:pt x="313" y="1788"/>
                  <a:pt x="346" y="1737"/>
                  <a:pt x="350" y="1537"/>
                </a:cubicBezTo>
                <a:cubicBezTo>
                  <a:pt x="356" y="1316"/>
                  <a:pt x="285" y="1295"/>
                  <a:pt x="0" y="1300"/>
                </a:cubicBezTo>
                <a:cubicBezTo>
                  <a:pt x="313" y="1314"/>
                  <a:pt x="346" y="1262"/>
                  <a:pt x="350" y="1063"/>
                </a:cubicBezTo>
                <a:cubicBezTo>
                  <a:pt x="356" y="843"/>
                  <a:pt x="285" y="821"/>
                  <a:pt x="0" y="827"/>
                </a:cubicBezTo>
                <a:cubicBezTo>
                  <a:pt x="313" y="840"/>
                  <a:pt x="346" y="789"/>
                  <a:pt x="350" y="589"/>
                </a:cubicBezTo>
                <a:cubicBezTo>
                  <a:pt x="356" y="368"/>
                  <a:pt x="285" y="347"/>
                  <a:pt x="0" y="352"/>
                </a:cubicBezTo>
                <a:cubicBezTo>
                  <a:pt x="352" y="360"/>
                  <a:pt x="349" y="324"/>
                  <a:pt x="352" y="0"/>
                </a:cubicBezTo>
                <a:cubicBezTo>
                  <a:pt x="344" y="352"/>
                  <a:pt x="380" y="349"/>
                  <a:pt x="704" y="352"/>
                </a:cubicBezTo>
                <a:cubicBezTo>
                  <a:pt x="391" y="339"/>
                  <a:pt x="358" y="389"/>
                  <a:pt x="354" y="589"/>
                </a:cubicBezTo>
                <a:cubicBezTo>
                  <a:pt x="349" y="811"/>
                  <a:pt x="419" y="832"/>
                  <a:pt x="704" y="827"/>
                </a:cubicBezTo>
                <a:cubicBezTo>
                  <a:pt x="391" y="813"/>
                  <a:pt x="358" y="865"/>
                  <a:pt x="354" y="1063"/>
                </a:cubicBezTo>
                <a:cubicBezTo>
                  <a:pt x="349" y="1283"/>
                  <a:pt x="419" y="1306"/>
                  <a:pt x="704" y="1300"/>
                </a:cubicBezTo>
                <a:cubicBezTo>
                  <a:pt x="391" y="1287"/>
                  <a:pt x="358" y="1337"/>
                  <a:pt x="354" y="1537"/>
                </a:cubicBezTo>
                <a:cubicBezTo>
                  <a:pt x="349" y="1759"/>
                  <a:pt x="419" y="1780"/>
                  <a:pt x="704" y="1775"/>
                </a:cubicBezTo>
                <a:close/>
              </a:path>
            </a:pathLst>
          </a:custGeom>
          <a:solidFill>
            <a:srgbClr val="FF6997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cs typeface="HarmonyOS Sans SC" panose="00000500000000000000" charset="-122"/>
            </a:endParaRPr>
          </a:p>
        </p:txBody>
      </p:sp>
      <p:pic>
        <p:nvPicPr>
          <p:cNvPr id="20" name="图片 19" descr="78776-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41418" r="79942" b="41509"/>
          <a:stretch>
            <a:fillRect/>
          </a:stretch>
        </p:blipFill>
        <p:spPr>
          <a:xfrm>
            <a:off x="11258550" y="5130165"/>
            <a:ext cx="819785" cy="64262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4673600" y="2929890"/>
            <a:ext cx="6697345" cy="175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14400"/>
            <a:r>
              <a:rPr kumimoji="0" lang="zh-CN" altLang="en-US" sz="5400" i="0" u="none" strike="noStrike" kern="1200" cap="none" spc="0" normalizeH="0" baseline="0" noProof="0" dirty="0">
                <a:ln w="19050">
                  <a:noFill/>
                </a:ln>
                <a:solidFill>
                  <a:srgbClr val="FF6997"/>
                </a:solidFill>
                <a:effectLst/>
                <a:uLnTx/>
                <a:uFillTx/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lt"/>
              </a:rPr>
              <a:t>高效精准检索</a:t>
            </a:r>
            <a:endParaRPr kumimoji="0" lang="zh-CN" altLang="en-US" sz="5400" i="0" u="none" strike="noStrike" kern="1200" cap="none" spc="0" normalizeH="0" baseline="0" noProof="0" dirty="0">
              <a:ln w="19050">
                <a:noFill/>
              </a:ln>
              <a:solidFill>
                <a:srgbClr val="FF6997"/>
              </a:solidFill>
              <a:effectLst/>
              <a:uLnTx/>
              <a:uFillTx/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+mn-lt"/>
            </a:endParaRPr>
          </a:p>
          <a:p>
            <a:pPr algn="l" defTabSz="914400"/>
            <a:endParaRPr kumimoji="0" lang="zh-CN" altLang="en-US" sz="5400" i="0" u="none" strike="noStrike" kern="1200" cap="none" spc="0" normalizeH="0" baseline="0" noProof="0" dirty="0">
              <a:ln w="19050">
                <a:noFill/>
              </a:ln>
              <a:solidFill>
                <a:srgbClr val="FF6997"/>
              </a:solidFill>
              <a:effectLst/>
              <a:uLnTx/>
              <a:uFillTx/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+mn-lt"/>
            </a:endParaRPr>
          </a:p>
        </p:txBody>
      </p:sp>
      <p:cxnSp>
        <p:nvCxnSpPr>
          <p:cNvPr id="40" name="直接连接符 39"/>
          <p:cNvCxnSpPr/>
          <p:nvPr>
            <p:custDataLst>
              <p:tags r:id="rId7"/>
            </p:custDataLst>
          </p:nvPr>
        </p:nvCxnSpPr>
        <p:spPr>
          <a:xfrm>
            <a:off x="4860230" y="3994357"/>
            <a:ext cx="1251846" cy="0"/>
          </a:xfrm>
          <a:prstGeom prst="line">
            <a:avLst/>
          </a:prstGeom>
          <a:ln w="19050">
            <a:solidFill>
              <a:srgbClr val="6762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5" name="文本框 474"/>
          <p:cNvSpPr txBox="1"/>
          <p:nvPr>
            <p:custDataLst>
              <p:tags r:id="rId8"/>
            </p:custDataLst>
          </p:nvPr>
        </p:nvSpPr>
        <p:spPr>
          <a:xfrm>
            <a:off x="4673540" y="1582676"/>
            <a:ext cx="2632222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i="0" u="none" strike="noStrike" kern="1200" cap="none" spc="0" normalizeH="0" baseline="0" noProof="0" dirty="0">
                <a:ln w="6350">
                  <a:noFill/>
                </a:ln>
                <a:solidFill>
                  <a:srgbClr val="6762FC"/>
                </a:solidFill>
                <a:effectLst/>
                <a:uLnTx/>
                <a:uFillTx/>
                <a:latin typeface="思源宋体 CN Heavy" panose="02020900000000000000" charset="-122"/>
                <a:ea typeface="思源宋体 CN Heavy" panose="02020900000000000000" charset="-122"/>
                <a:cs typeface="MiSans Heavy" panose="00000A00000000000000" charset="-122"/>
                <a:sym typeface="HarmonyOS Sans SC" panose="00000500000000000000" charset="-122"/>
              </a:rPr>
              <a:t>01</a:t>
            </a:r>
            <a:endParaRPr kumimoji="0" lang="en-US" altLang="zh-CN" sz="8000" i="0" u="none" strike="noStrike" kern="1200" cap="none" spc="0" normalizeH="0" baseline="0" noProof="0" dirty="0">
              <a:ln w="6350">
                <a:noFill/>
              </a:ln>
              <a:solidFill>
                <a:srgbClr val="6762FC"/>
              </a:solidFill>
              <a:effectLst/>
              <a:uLnTx/>
              <a:uFillTx/>
              <a:latin typeface="思源宋体 CN Heavy" panose="02020900000000000000" charset="-122"/>
              <a:ea typeface="思源宋体 CN Heavy" panose="02020900000000000000" charset="-122"/>
              <a:cs typeface="MiSans Heavy" panose="00000A00000000000000" charset="-122"/>
              <a:sym typeface="HarmonyOS Sans SC" panose="00000500000000000000" charset="-122"/>
            </a:endParaRPr>
          </a:p>
        </p:txBody>
      </p:sp>
      <p:pic>
        <p:nvPicPr>
          <p:cNvPr id="36" name="图片 35" descr="0998888-02"/>
          <p:cNvPicPr>
            <a:picLocks noChangeAspect="1"/>
          </p:cNvPicPr>
          <p:nvPr/>
        </p:nvPicPr>
        <p:blipFill>
          <a:blip r:embed="rId9"/>
          <a:srcRect l="17868" r="11177"/>
          <a:stretch>
            <a:fillRect/>
          </a:stretch>
        </p:blipFill>
        <p:spPr>
          <a:xfrm>
            <a:off x="1043940" y="1316355"/>
            <a:ext cx="3212465" cy="3813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881370" y="170180"/>
            <a:ext cx="5992495" cy="306070"/>
            <a:chOff x="9326" y="268"/>
            <a:chExt cx="9437" cy="482"/>
          </a:xfrm>
        </p:grpSpPr>
        <p:grpSp>
          <p:nvGrpSpPr>
            <p:cNvPr id="21" name="组合 20"/>
            <p:cNvGrpSpPr/>
            <p:nvPr/>
          </p:nvGrpSpPr>
          <p:grpSpPr>
            <a:xfrm>
              <a:off x="10933" y="431"/>
              <a:ext cx="636" cy="158"/>
              <a:chOff x="9829" y="439"/>
              <a:chExt cx="636" cy="158"/>
            </a:xfrm>
          </p:grpSpPr>
          <p:sp>
            <p:nvSpPr>
              <p:cNvPr id="27" name="椭圆 26"/>
              <p:cNvSpPr/>
              <p:nvPr>
                <p:custDataLst>
                  <p:tags r:id="rId10"/>
                </p:custDataLst>
              </p:nvPr>
            </p:nvSpPr>
            <p:spPr>
              <a:xfrm>
                <a:off x="9829" y="439"/>
                <a:ext cx="158" cy="158"/>
              </a:xfrm>
              <a:prstGeom prst="ellipse">
                <a:avLst/>
              </a:prstGeom>
              <a:solidFill>
                <a:srgbClr val="6762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4" name="椭圆 3"/>
              <p:cNvSpPr/>
              <p:nvPr>
                <p:custDataLst>
                  <p:tags r:id="rId11"/>
                </p:custDataLst>
              </p:nvPr>
            </p:nvSpPr>
            <p:spPr>
              <a:xfrm>
                <a:off x="10068" y="439"/>
                <a:ext cx="158" cy="158"/>
              </a:xfrm>
              <a:prstGeom prst="ellipse">
                <a:avLst/>
              </a:prstGeom>
              <a:solidFill>
                <a:srgbClr val="FF6997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5" name="椭圆 4"/>
              <p:cNvSpPr/>
              <p:nvPr>
                <p:custDataLst>
                  <p:tags r:id="rId12"/>
                </p:custDataLst>
              </p:nvPr>
            </p:nvSpPr>
            <p:spPr>
              <a:xfrm>
                <a:off x="10307" y="439"/>
                <a:ext cx="158" cy="158"/>
              </a:xfrm>
              <a:prstGeom prst="ellipse">
                <a:avLst/>
              </a:prstGeom>
              <a:solidFill>
                <a:srgbClr val="6762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</p:grpSp>
        <p:sp>
          <p:nvSpPr>
            <p:cNvPr id="22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11801" y="268"/>
              <a:ext cx="6963" cy="48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dist"/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服务科技创新</a:t>
              </a:r>
              <a:r>
                <a:rPr lang="en-US" altLang="zh-CN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 </a:t>
              </a:r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促进学术传播</a:t>
              </a:r>
              <a:r>
                <a:rPr lang="en-US" altLang="zh-CN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 </a:t>
              </a:r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承担社会责任</a:t>
              </a:r>
              <a:endParaRPr lang="zh-CN" altLang="en-US" sz="1400" cap="all">
                <a:solidFill>
                  <a:schemeClr val="tx1">
                    <a:lumMod val="65000"/>
                    <a:lumOff val="35000"/>
                  </a:schemeClr>
                </a:solidFill>
                <a:latin typeface="HarmonyOS Sans SC" panose="00000500000000000000" charset="-122"/>
                <a:ea typeface="HarmonyOS Sans SC" panose="00000500000000000000" charset="-122"/>
                <a:cs typeface="MiSans Heavy" panose="00000A00000000000000" charset="-122"/>
              </a:endParaRPr>
            </a:p>
          </p:txBody>
        </p:sp>
        <p:sp>
          <p:nvSpPr>
            <p:cNvPr id="24" name="Freeform 9"/>
            <p:cNvSpPr/>
            <p:nvPr>
              <p:custDataLst>
                <p:tags r:id="rId14"/>
              </p:custDataLst>
            </p:nvPr>
          </p:nvSpPr>
          <p:spPr bwMode="auto">
            <a:xfrm>
              <a:off x="9326" y="415"/>
              <a:ext cx="1330" cy="190"/>
            </a:xfrm>
            <a:custGeom>
              <a:avLst/>
              <a:gdLst>
                <a:gd name="T0" fmla="*/ 424 w 425"/>
                <a:gd name="T1" fmla="*/ 26 h 58"/>
                <a:gd name="T2" fmla="*/ 406 w 425"/>
                <a:gd name="T3" fmla="*/ 0 h 58"/>
                <a:gd name="T4" fmla="*/ 399 w 425"/>
                <a:gd name="T5" fmla="*/ 1 h 58"/>
                <a:gd name="T6" fmla="*/ 410 w 425"/>
                <a:gd name="T7" fmla="*/ 26 h 58"/>
                <a:gd name="T8" fmla="*/ 0 w 425"/>
                <a:gd name="T9" fmla="*/ 26 h 58"/>
                <a:gd name="T10" fmla="*/ 0 w 425"/>
                <a:gd name="T11" fmla="*/ 34 h 58"/>
                <a:gd name="T12" fmla="*/ 406 w 425"/>
                <a:gd name="T13" fmla="*/ 34 h 58"/>
                <a:gd name="T14" fmla="*/ 399 w 425"/>
                <a:gd name="T15" fmla="*/ 58 h 58"/>
                <a:gd name="T16" fmla="*/ 406 w 425"/>
                <a:gd name="T17" fmla="*/ 58 h 58"/>
                <a:gd name="T18" fmla="*/ 413 w 425"/>
                <a:gd name="T19" fmla="*/ 37 h 58"/>
                <a:gd name="T20" fmla="*/ 424 w 425"/>
                <a:gd name="T21" fmla="*/ 33 h 58"/>
                <a:gd name="T22" fmla="*/ 425 w 425"/>
                <a:gd name="T23" fmla="*/ 33 h 58"/>
                <a:gd name="T24" fmla="*/ 425 w 425"/>
                <a:gd name="T25" fmla="*/ 26 h 58"/>
                <a:gd name="T26" fmla="*/ 424 w 425"/>
                <a:gd name="T27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5" h="58">
                  <a:moveTo>
                    <a:pt x="424" y="26"/>
                  </a:moveTo>
                  <a:cubicBezTo>
                    <a:pt x="409" y="25"/>
                    <a:pt x="406" y="0"/>
                    <a:pt x="406" y="0"/>
                  </a:cubicBezTo>
                  <a:cubicBezTo>
                    <a:pt x="399" y="1"/>
                    <a:pt x="399" y="1"/>
                    <a:pt x="399" y="1"/>
                  </a:cubicBezTo>
                  <a:cubicBezTo>
                    <a:pt x="399" y="2"/>
                    <a:pt x="401" y="17"/>
                    <a:pt x="41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406" y="34"/>
                    <a:pt x="406" y="34"/>
                    <a:pt x="406" y="34"/>
                  </a:cubicBezTo>
                  <a:cubicBezTo>
                    <a:pt x="401" y="39"/>
                    <a:pt x="399" y="48"/>
                    <a:pt x="399" y="58"/>
                  </a:cubicBezTo>
                  <a:cubicBezTo>
                    <a:pt x="406" y="58"/>
                    <a:pt x="406" y="58"/>
                    <a:pt x="406" y="58"/>
                  </a:cubicBezTo>
                  <a:cubicBezTo>
                    <a:pt x="406" y="49"/>
                    <a:pt x="408" y="42"/>
                    <a:pt x="413" y="37"/>
                  </a:cubicBezTo>
                  <a:cubicBezTo>
                    <a:pt x="417" y="34"/>
                    <a:pt x="422" y="33"/>
                    <a:pt x="424" y="33"/>
                  </a:cubicBezTo>
                  <a:cubicBezTo>
                    <a:pt x="424" y="33"/>
                    <a:pt x="425" y="33"/>
                    <a:pt x="425" y="33"/>
                  </a:cubicBezTo>
                  <a:cubicBezTo>
                    <a:pt x="425" y="26"/>
                    <a:pt x="425" y="26"/>
                    <a:pt x="425" y="26"/>
                  </a:cubicBezTo>
                  <a:cubicBezTo>
                    <a:pt x="425" y="26"/>
                    <a:pt x="425" y="26"/>
                    <a:pt x="424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HarmonyOS Sans SC" panose="00000500000000000000" charset="-122"/>
              </a:endParaRPr>
            </a:p>
          </p:txBody>
        </p:sp>
      </p:grpSp>
      <p:sp>
        <p:nvSpPr>
          <p:cNvPr id="37" name="文本框 36"/>
          <p:cNvSpPr txBox="1"/>
          <p:nvPr>
            <p:custDataLst>
              <p:tags r:id="rId15"/>
            </p:custDataLst>
          </p:nvPr>
        </p:nvSpPr>
        <p:spPr>
          <a:xfrm>
            <a:off x="842645" y="6311900"/>
            <a:ext cx="6983730" cy="368300"/>
          </a:xfrm>
          <a:prstGeom prst="rect">
            <a:avLst/>
          </a:prstGeom>
          <a:noFill/>
        </p:spPr>
        <p:txBody>
          <a:bodyPr wrap="square" lIns="0" tIns="45720" rIns="0" bIns="4572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CHINA  National  KNOWLEDGE  INFRASTRUCTURE</a:t>
            </a:r>
            <a:endParaRPr lang="en-US" altLang="zh-CN" cap="all" dirty="0">
              <a:ln>
                <a:noFill/>
                <a:miter lim="800000"/>
              </a:ln>
              <a:solidFill>
                <a:schemeClr val="bg1">
                  <a:alpha val="67000"/>
                </a:schemeClr>
              </a:solidFill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+mn-ea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317500" y="6437630"/>
            <a:ext cx="612140" cy="11684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807" h="154">
                <a:moveTo>
                  <a:pt x="0" y="77"/>
                </a:moveTo>
                <a:cubicBezTo>
                  <a:pt x="0" y="34"/>
                  <a:pt x="34" y="0"/>
                  <a:pt x="77" y="0"/>
                </a:cubicBezTo>
                <a:cubicBezTo>
                  <a:pt x="120" y="0"/>
                  <a:pt x="154" y="34"/>
                  <a:pt x="154" y="77"/>
                </a:cubicBezTo>
                <a:cubicBezTo>
                  <a:pt x="154" y="120"/>
                  <a:pt x="120" y="154"/>
                  <a:pt x="77" y="154"/>
                </a:cubicBezTo>
                <a:cubicBezTo>
                  <a:pt x="34" y="154"/>
                  <a:pt x="0" y="120"/>
                  <a:pt x="0" y="77"/>
                </a:cubicBezTo>
                <a:close/>
                <a:moveTo>
                  <a:pt x="200" y="77"/>
                </a:moveTo>
                <a:cubicBezTo>
                  <a:pt x="200" y="34"/>
                  <a:pt x="234" y="0"/>
                  <a:pt x="277" y="0"/>
                </a:cubicBezTo>
                <a:cubicBezTo>
                  <a:pt x="320" y="0"/>
                  <a:pt x="354" y="34"/>
                  <a:pt x="354" y="77"/>
                </a:cubicBezTo>
                <a:cubicBezTo>
                  <a:pt x="354" y="120"/>
                  <a:pt x="320" y="154"/>
                  <a:pt x="277" y="154"/>
                </a:cubicBezTo>
                <a:cubicBezTo>
                  <a:pt x="234" y="154"/>
                  <a:pt x="200" y="120"/>
                  <a:pt x="200" y="77"/>
                </a:cubicBezTo>
                <a:close/>
                <a:moveTo>
                  <a:pt x="453" y="77"/>
                </a:moveTo>
                <a:cubicBezTo>
                  <a:pt x="453" y="34"/>
                  <a:pt x="487" y="0"/>
                  <a:pt x="530" y="0"/>
                </a:cubicBezTo>
                <a:cubicBezTo>
                  <a:pt x="573" y="0"/>
                  <a:pt x="607" y="34"/>
                  <a:pt x="607" y="77"/>
                </a:cubicBezTo>
                <a:cubicBezTo>
                  <a:pt x="607" y="120"/>
                  <a:pt x="573" y="154"/>
                  <a:pt x="530" y="154"/>
                </a:cubicBezTo>
                <a:cubicBezTo>
                  <a:pt x="487" y="154"/>
                  <a:pt x="453" y="120"/>
                  <a:pt x="453" y="77"/>
                </a:cubicBezTo>
                <a:close/>
                <a:moveTo>
                  <a:pt x="653" y="77"/>
                </a:moveTo>
                <a:cubicBezTo>
                  <a:pt x="653" y="34"/>
                  <a:pt x="687" y="0"/>
                  <a:pt x="730" y="0"/>
                </a:cubicBezTo>
                <a:cubicBezTo>
                  <a:pt x="773" y="0"/>
                  <a:pt x="807" y="34"/>
                  <a:pt x="807" y="77"/>
                </a:cubicBezTo>
                <a:cubicBezTo>
                  <a:pt x="807" y="120"/>
                  <a:pt x="773" y="154"/>
                  <a:pt x="730" y="154"/>
                </a:cubicBezTo>
                <a:cubicBezTo>
                  <a:pt x="687" y="154"/>
                  <a:pt x="653" y="120"/>
                  <a:pt x="653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HarmonyOS Sans SC" panose="00000500000000000000" charset="-122"/>
            </a:endParaRPr>
          </a:p>
        </p:txBody>
      </p:sp>
      <p:pic>
        <p:nvPicPr>
          <p:cNvPr id="28" name="图片 27" descr="898987-0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1370945" y="6170930"/>
            <a:ext cx="744220" cy="6184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18"/>
            </p:custDataLst>
          </p:nvPr>
        </p:nvSpPr>
        <p:spPr>
          <a:xfrm>
            <a:off x="8324850" y="6322695"/>
            <a:ext cx="3263265" cy="33718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p>
            <a:pPr lvl="0" indent="0" algn="ctr" fontAlgn="auto">
              <a:buClrTx/>
              <a:buSzTx/>
              <a:buFontTx/>
            </a:pPr>
            <a:r>
              <a:rPr lang="en-US" altLang="zh-CN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中国</a:t>
            </a:r>
            <a:r>
              <a:rPr lang="zh-CN" altLang="en-US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知网</a:t>
            </a:r>
            <a:r>
              <a:rPr lang="en-US" altLang="zh-CN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   www.cnki.net</a:t>
            </a:r>
            <a:endParaRPr lang="en-US" altLang="zh-CN" sz="1600" cap="all" dirty="0">
              <a:ln>
                <a:noFill/>
                <a:miter lim="800000"/>
              </a:ln>
              <a:solidFill>
                <a:schemeClr val="bg1">
                  <a:alpha val="67000"/>
                </a:schemeClr>
              </a:solidFill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4860290" y="4102735"/>
            <a:ext cx="6014085" cy="55308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indent="0" algn="l">
              <a:lnSpc>
                <a:spcPct val="150000"/>
              </a:lnSpc>
              <a:buNone/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HarmonyOS Sans SC" panose="00000500000000000000" charset="-122"/>
              </a:rPr>
              <a:t>以中国知网总库平台的使用为例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HarmonyOS Sans SC" panose="000005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zh-CN" altLang="en-US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知网基本情况</a:t>
            </a:r>
            <a:endParaRPr lang="zh-CN" altLang="en-US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</p:txBody>
      </p:sp>
      <p:sp>
        <p:nvSpPr>
          <p:cNvPr id="5" name="Text 3"/>
          <p:cNvSpPr/>
          <p:nvPr/>
        </p:nvSpPr>
        <p:spPr>
          <a:xfrm>
            <a:off x="330835" y="2840990"/>
            <a:ext cx="3773805" cy="3565525"/>
          </a:xfrm>
          <a:prstGeom prst="rect">
            <a:avLst/>
          </a:prstGeom>
          <a:noFill/>
        </p:spPr>
        <p:txBody>
          <a:bodyPr wrap="square" lIns="91440" tIns="45720" rIns="91440" bIns="45720" rtlCol="0" anchor="t"/>
          <a:p>
            <a:pPr indent="0" algn="just" fontAlgn="auto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知网创始于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1995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年，源自清华大学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致力于</a:t>
            </a:r>
            <a:r>
              <a:rPr lang="zh-CN" altLang="en-US" dirty="0">
                <a:solidFill>
                  <a:srgbClr val="6762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整合全球知识信息资源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建设</a:t>
            </a:r>
            <a:r>
              <a:rPr lang="zh-CN" altLang="en-US" dirty="0">
                <a:solidFill>
                  <a:srgbClr val="6762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中国知识基础设施工程（</a:t>
            </a:r>
            <a:r>
              <a:rPr lang="en-US" altLang="zh-CN" dirty="0">
                <a:solidFill>
                  <a:srgbClr val="6762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CNKI</a:t>
            </a:r>
            <a:r>
              <a:rPr lang="zh-CN" altLang="en-US" dirty="0">
                <a:solidFill>
                  <a:srgbClr val="6762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</a:t>
            </a:r>
            <a:r>
              <a:rPr lang="zh-CN" altLang="en-US" dirty="0">
                <a:solidFill>
                  <a:srgbClr val="6762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国家科教兴国和创新发展战略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lnSpc>
                <a:spcPct val="130000"/>
              </a:lnSpc>
              <a:buNone/>
            </a:pP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 4"/>
          <p:cNvSpPr/>
          <p:nvPr/>
        </p:nvSpPr>
        <p:spPr>
          <a:xfrm>
            <a:off x="263525" y="1960880"/>
            <a:ext cx="3552190" cy="6699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p>
            <a:pPr marL="0" indent="0" algn="just">
              <a:lnSpc>
                <a:spcPct val="100000"/>
              </a:lnSpc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中国知网：知识创新基础设施供应商与运营商</a:t>
            </a:r>
            <a:endParaRPr lang="zh-CN" altLang="en-US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Shape 7"/>
          <p:cNvSpPr/>
          <p:nvPr>
            <p:custDataLst>
              <p:tags r:id="rId1"/>
            </p:custDataLst>
          </p:nvPr>
        </p:nvSpPr>
        <p:spPr>
          <a:xfrm>
            <a:off x="4418330" y="1447800"/>
            <a:ext cx="215265" cy="214630"/>
          </a:xfrm>
          <a:prstGeom prst="ellipse">
            <a:avLst/>
          </a:prstGeom>
          <a:solidFill>
            <a:srgbClr val="402E7F"/>
          </a:solidFill>
        </p:spPr>
      </p:sp>
      <p:sp>
        <p:nvSpPr>
          <p:cNvPr id="19" name="Text 8"/>
          <p:cNvSpPr/>
          <p:nvPr/>
        </p:nvSpPr>
        <p:spPr>
          <a:xfrm>
            <a:off x="4418330" y="1447800"/>
            <a:ext cx="215265" cy="21463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0" name="Shape 9"/>
          <p:cNvSpPr/>
          <p:nvPr>
            <p:custDataLst>
              <p:tags r:id="rId2"/>
            </p:custDataLst>
          </p:nvPr>
        </p:nvSpPr>
        <p:spPr>
          <a:xfrm>
            <a:off x="4415155" y="3568700"/>
            <a:ext cx="337185" cy="336550"/>
          </a:xfrm>
          <a:prstGeom prst="ellipse">
            <a:avLst/>
          </a:prstGeom>
          <a:solidFill>
            <a:srgbClr val="402E7F"/>
          </a:solidFill>
        </p:spPr>
      </p:sp>
      <p:sp>
        <p:nvSpPr>
          <p:cNvPr id="26" name="Text 10"/>
          <p:cNvSpPr/>
          <p:nvPr/>
        </p:nvSpPr>
        <p:spPr>
          <a:xfrm>
            <a:off x="4415155" y="3568700"/>
            <a:ext cx="337185" cy="33655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8" name="Shape 11"/>
          <p:cNvSpPr/>
          <p:nvPr>
            <p:custDataLst>
              <p:tags r:id="rId3"/>
            </p:custDataLst>
          </p:nvPr>
        </p:nvSpPr>
        <p:spPr>
          <a:xfrm>
            <a:off x="4383405" y="1523365"/>
            <a:ext cx="7829550" cy="1828800"/>
          </a:xfrm>
          <a:custGeom>
            <a:avLst/>
            <a:gdLst/>
            <a:ahLst/>
            <a:cxnLst/>
            <a:rect l="l" t="t" r="r" b="b"/>
            <a:pathLst>
              <a:path w="7829550" h="1828800">
                <a:moveTo>
                  <a:pt x="0" y="914400"/>
                </a:moveTo>
                <a:cubicBezTo>
                  <a:pt x="0" y="409575"/>
                  <a:pt x="409575" y="0"/>
                  <a:pt x="914400" y="0"/>
                </a:cubicBezTo>
                <a:lnTo>
                  <a:pt x="7829550" y="0"/>
                </a:lnTo>
                <a:lnTo>
                  <a:pt x="7829550" y="1828800"/>
                </a:lnTo>
                <a:lnTo>
                  <a:pt x="914400" y="1828800"/>
                </a:lnTo>
                <a:cubicBezTo>
                  <a:pt x="409575" y="1828800"/>
                  <a:pt x="0" y="1419225"/>
                  <a:pt x="0" y="914400"/>
                </a:cubicBezTo>
                <a:close/>
              </a:path>
            </a:pathLst>
          </a:custGeom>
          <a:solidFill>
            <a:srgbClr val="402E7F"/>
          </a:solidFill>
        </p:spPr>
      </p:sp>
      <p:sp>
        <p:nvSpPr>
          <p:cNvPr id="30" name="Text 12"/>
          <p:cNvSpPr/>
          <p:nvPr/>
        </p:nvSpPr>
        <p:spPr>
          <a:xfrm>
            <a:off x="4383405" y="1523365"/>
            <a:ext cx="7829550" cy="182880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32" name="Text 13"/>
          <p:cNvSpPr/>
          <p:nvPr>
            <p:custDataLst>
              <p:tags r:id="rId4"/>
            </p:custDataLst>
          </p:nvPr>
        </p:nvSpPr>
        <p:spPr>
          <a:xfrm>
            <a:off x="5048250" y="2110740"/>
            <a:ext cx="6974205" cy="11988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p>
            <a:pPr marL="0" indent="0" algn="just">
              <a:lnSpc>
                <a:spcPct val="15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收录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中文学术期刊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8550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余种，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全文文献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6470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余万篇；外文学术期刊包括来自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多个国家及地区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900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余家出版社的期刊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7.5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余万种。</a:t>
            </a:r>
            <a:r>
              <a:rPr 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涵盖全学科，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网站（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www.cnki.net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）访问量屡居全球科教类网站前三名。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 14"/>
          <p:cNvSpPr/>
          <p:nvPr>
            <p:custDataLst>
              <p:tags r:id="rId5"/>
            </p:custDataLst>
          </p:nvPr>
        </p:nvSpPr>
        <p:spPr>
          <a:xfrm>
            <a:off x="5048250" y="1704975"/>
            <a:ext cx="6750050" cy="3987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p>
            <a:pPr marL="0" indent="0" algn="just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丰富的</a:t>
            </a: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文献</a:t>
            </a:r>
            <a:r>
              <a:rPr lang="en-US" sz="2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资源</a:t>
            </a:r>
            <a:endParaRPr 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Shape 15"/>
          <p:cNvSpPr/>
          <p:nvPr>
            <p:custDataLst>
              <p:tags r:id="rId6"/>
            </p:custDataLst>
          </p:nvPr>
        </p:nvSpPr>
        <p:spPr>
          <a:xfrm>
            <a:off x="4383405" y="3875405"/>
            <a:ext cx="7829550" cy="1828800"/>
          </a:xfrm>
          <a:custGeom>
            <a:avLst/>
            <a:gdLst/>
            <a:ahLst/>
            <a:cxnLst/>
            <a:rect l="l" t="t" r="r" b="b"/>
            <a:pathLst>
              <a:path w="7829550" h="1828800">
                <a:moveTo>
                  <a:pt x="0" y="914400"/>
                </a:moveTo>
                <a:cubicBezTo>
                  <a:pt x="0" y="409575"/>
                  <a:pt x="409575" y="0"/>
                  <a:pt x="914400" y="0"/>
                </a:cubicBezTo>
                <a:lnTo>
                  <a:pt x="7829550" y="0"/>
                </a:lnTo>
                <a:lnTo>
                  <a:pt x="7829550" y="1828800"/>
                </a:lnTo>
                <a:lnTo>
                  <a:pt x="914400" y="1828800"/>
                </a:lnTo>
                <a:cubicBezTo>
                  <a:pt x="409575" y="1828800"/>
                  <a:pt x="0" y="1419225"/>
                  <a:pt x="0" y="914400"/>
                </a:cubicBezTo>
                <a:close/>
              </a:path>
            </a:pathLst>
          </a:custGeom>
          <a:solidFill>
            <a:srgbClr val="402E7F"/>
          </a:solidFill>
        </p:spPr>
      </p:sp>
      <p:sp>
        <p:nvSpPr>
          <p:cNvPr id="38" name="Text 16"/>
          <p:cNvSpPr/>
          <p:nvPr/>
        </p:nvSpPr>
        <p:spPr>
          <a:xfrm>
            <a:off x="4383405" y="3875405"/>
            <a:ext cx="7829550" cy="182880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39" name="Text 17"/>
          <p:cNvSpPr/>
          <p:nvPr>
            <p:custDataLst>
              <p:tags r:id="rId7"/>
            </p:custDataLst>
          </p:nvPr>
        </p:nvSpPr>
        <p:spPr>
          <a:xfrm>
            <a:off x="5048250" y="4462780"/>
            <a:ext cx="6749415" cy="8299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p>
            <a:pPr marL="0" indent="0" algn="just">
              <a:lnSpc>
                <a:spcPct val="15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知网不仅提供文献，还提供引文网络、学术评价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、智能写作</a:t>
            </a:r>
            <a:r>
              <a:rPr 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等增值服务，为本科阶段奠定信息素养与科研规范双重基础。</a:t>
            </a:r>
            <a:endParaRPr lang="en-US" sz="16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  <p:sp>
        <p:nvSpPr>
          <p:cNvPr id="44" name="Text 18"/>
          <p:cNvSpPr/>
          <p:nvPr>
            <p:custDataLst>
              <p:tags r:id="rId8"/>
            </p:custDataLst>
          </p:nvPr>
        </p:nvSpPr>
        <p:spPr>
          <a:xfrm>
            <a:off x="5048250" y="4057015"/>
            <a:ext cx="6750050" cy="3987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p>
            <a:pPr marL="0" indent="0" algn="just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</a:rPr>
              <a:t>增值服务助力科研</a:t>
            </a:r>
            <a:endParaRPr lang="en-US" sz="20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MiSans" pitchFamily="34" charset="-120"/>
            </a:endParaRPr>
          </a:p>
        </p:txBody>
      </p: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zh-CN" altLang="en-US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为何需要知网</a:t>
            </a:r>
            <a:endParaRPr lang="zh-CN" altLang="en-US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</p:txBody>
      </p:sp>
      <p:grpSp>
        <p:nvGrpSpPr>
          <p:cNvPr id="16" name="组合 15"/>
          <p:cNvGrpSpPr/>
          <p:nvPr>
            <p:custDataLst>
              <p:tags r:id="rId1"/>
            </p:custDataLst>
          </p:nvPr>
        </p:nvGrpSpPr>
        <p:grpSpPr>
          <a:xfrm>
            <a:off x="6798945" y="2743835"/>
            <a:ext cx="466090" cy="279400"/>
            <a:chOff x="11302" y="5510"/>
            <a:chExt cx="734" cy="440"/>
          </a:xfrm>
        </p:grpSpPr>
        <p:cxnSp>
          <p:nvCxnSpPr>
            <p:cNvPr id="27" name="直接连接符 26"/>
            <p:cNvCxnSpPr/>
            <p:nvPr>
              <p:custDataLst>
                <p:tags r:id="rId2"/>
              </p:custDataLst>
            </p:nvPr>
          </p:nvCxnSpPr>
          <p:spPr>
            <a:xfrm>
              <a:off x="11462" y="5620"/>
              <a:ext cx="574" cy="331"/>
            </a:xfrm>
            <a:prstGeom prst="line">
              <a:avLst/>
            </a:prstGeom>
            <a:ln w="38100">
              <a:solidFill>
                <a:srgbClr val="008BFF">
                  <a:lumMod val="40000"/>
                  <a:lumOff val="60000"/>
                </a:srgbClr>
              </a:solidFill>
              <a:prstDash val="dash"/>
            </a:ln>
          </p:spPr>
          <p:style>
            <a:lnRef idx="1">
              <a:srgbClr val="026CD4"/>
            </a:lnRef>
            <a:fillRef idx="0">
              <a:srgbClr val="026CD4"/>
            </a:fillRef>
            <a:effectRef idx="0">
              <a:srgbClr val="026CD4"/>
            </a:effectRef>
            <a:fontRef idx="minor">
              <a:srgbClr val="000000"/>
            </a:fontRef>
          </p:style>
        </p:cxnSp>
        <p:sp>
          <p:nvSpPr>
            <p:cNvPr id="29" name="椭圆 28"/>
            <p:cNvSpPr/>
            <p:nvPr>
              <p:custDataLst>
                <p:tags r:id="rId3"/>
              </p:custDataLst>
            </p:nvPr>
          </p:nvSpPr>
          <p:spPr>
            <a:xfrm>
              <a:off x="11302" y="5510"/>
              <a:ext cx="143" cy="143"/>
            </a:xfrm>
            <a:prstGeom prst="ellipse">
              <a:avLst/>
            </a:prstGeom>
            <a:solidFill>
              <a:srgbClr val="008BFF">
                <a:lumMod val="60000"/>
                <a:lumOff val="40000"/>
              </a:srgbClr>
            </a:solidFill>
            <a:ln>
              <a:noFill/>
            </a:ln>
          </p:spPr>
          <p:style>
            <a:lnRef idx="2">
              <a:srgbClr val="026CD4">
                <a:shade val="50000"/>
              </a:srgbClr>
            </a:lnRef>
            <a:fillRef idx="1">
              <a:srgbClr val="026CD4"/>
            </a:fillRef>
            <a:effectRef idx="0">
              <a:srgbClr val="026CD4"/>
            </a:effectRef>
            <a:fontRef idx="minor">
              <a:srgbClr val="FFFFFF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4"/>
            </p:custDataLst>
          </p:nvPr>
        </p:nvGrpSpPr>
        <p:grpSpPr>
          <a:xfrm>
            <a:off x="4558665" y="2722880"/>
            <a:ext cx="458470" cy="240030"/>
            <a:chOff x="7121" y="5481"/>
            <a:chExt cx="722" cy="378"/>
          </a:xfrm>
        </p:grpSpPr>
        <p:cxnSp>
          <p:nvCxnSpPr>
            <p:cNvPr id="31" name="直接连接符 30"/>
            <p:cNvCxnSpPr/>
            <p:nvPr>
              <p:custDataLst>
                <p:tags r:id="rId5"/>
              </p:custDataLst>
            </p:nvPr>
          </p:nvCxnSpPr>
          <p:spPr>
            <a:xfrm flipH="1">
              <a:off x="7121" y="5591"/>
              <a:ext cx="568" cy="268"/>
            </a:xfrm>
            <a:prstGeom prst="line">
              <a:avLst/>
            </a:prstGeom>
            <a:ln w="38100">
              <a:solidFill>
                <a:srgbClr val="026CD4">
                  <a:lumMod val="40000"/>
                  <a:lumOff val="60000"/>
                </a:srgbClr>
              </a:solidFill>
              <a:prstDash val="dash"/>
            </a:ln>
          </p:spPr>
          <p:style>
            <a:lnRef idx="1">
              <a:srgbClr val="026CD4"/>
            </a:lnRef>
            <a:fillRef idx="0">
              <a:srgbClr val="026CD4"/>
            </a:fillRef>
            <a:effectRef idx="0">
              <a:srgbClr val="026CD4"/>
            </a:effectRef>
            <a:fontRef idx="minor">
              <a:srgbClr val="000000"/>
            </a:fontRef>
          </p:style>
        </p:cxnSp>
        <p:sp>
          <p:nvSpPr>
            <p:cNvPr id="33" name="椭圆 32"/>
            <p:cNvSpPr/>
            <p:nvPr>
              <p:custDataLst>
                <p:tags r:id="rId6"/>
              </p:custDataLst>
            </p:nvPr>
          </p:nvSpPr>
          <p:spPr>
            <a:xfrm>
              <a:off x="7701" y="5481"/>
              <a:ext cx="143" cy="143"/>
            </a:xfrm>
            <a:prstGeom prst="ellipse">
              <a:avLst/>
            </a:prstGeom>
            <a:solidFill>
              <a:srgbClr val="026CD4">
                <a:lumMod val="60000"/>
                <a:lumOff val="40000"/>
              </a:srgbClr>
            </a:solidFill>
            <a:ln>
              <a:noFill/>
            </a:ln>
          </p:spPr>
          <p:style>
            <a:lnRef idx="2">
              <a:srgbClr val="026CD4">
                <a:shade val="50000"/>
              </a:srgbClr>
            </a:lnRef>
            <a:fillRef idx="1">
              <a:srgbClr val="026CD4"/>
            </a:fillRef>
            <a:effectRef idx="0">
              <a:srgbClr val="026CD4"/>
            </a:effectRef>
            <a:fontRef idx="minor">
              <a:srgbClr val="FFFFFF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7"/>
            </p:custDataLst>
          </p:nvPr>
        </p:nvGrpSpPr>
        <p:grpSpPr>
          <a:xfrm>
            <a:off x="1193800" y="2626995"/>
            <a:ext cx="3455670" cy="1309370"/>
            <a:chOff x="2166" y="5124"/>
            <a:chExt cx="5442" cy="2062"/>
          </a:xfrm>
        </p:grpSpPr>
        <p:grpSp>
          <p:nvGrpSpPr>
            <p:cNvPr id="22" name="组合 21"/>
            <p:cNvGrpSpPr/>
            <p:nvPr/>
          </p:nvGrpSpPr>
          <p:grpSpPr>
            <a:xfrm>
              <a:off x="2166" y="5124"/>
              <a:ext cx="3896" cy="2062"/>
              <a:chOff x="2166" y="5124"/>
              <a:chExt cx="3896" cy="2062"/>
            </a:xfrm>
          </p:grpSpPr>
          <p:sp>
            <p:nvSpPr>
              <p:cNvPr id="42" name="文本框 41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2509" y="5124"/>
                <a:ext cx="3210" cy="735"/>
              </a:xfrm>
              <a:prstGeom prst="rect">
                <a:avLst/>
              </a:prstGeom>
              <a:noFill/>
            </p:spPr>
            <p:txBody>
              <a:bodyPr wrap="square" bIns="0" rtlCol="0"/>
              <a:p>
                <a:pPr algn="ctr"/>
                <a:r>
                  <a:rPr lang="zh-CN" altLang="en-US" sz="2800" b="1" spc="300">
                    <a:solidFill>
                      <a:srgbClr val="026CD4">
                        <a:lumMod val="50000"/>
                      </a:srgbClr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</a:rPr>
                  <a:t>论文选题</a:t>
                </a:r>
                <a:endParaRPr lang="zh-CN" altLang="en-US" sz="2800" b="1" spc="300">
                  <a:solidFill>
                    <a:srgbClr val="026CD4">
                      <a:lumMod val="50000"/>
                    </a:srgb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2166" y="5984"/>
                <a:ext cx="3896" cy="1202"/>
              </a:xfrm>
              <a:prstGeom prst="rect">
                <a:avLst/>
              </a:prstGeom>
              <a:noFill/>
            </p:spPr>
            <p:txBody>
              <a:bodyPr wrap="square" rtlCol="0"/>
              <a:p>
                <a:pPr algn="ctr" fontAlgn="auto">
                  <a:lnSpc>
                    <a:spcPct val="120000"/>
                  </a:lnSpc>
                  <a:spcAft>
                    <a:spcPts val="1000"/>
                  </a:spcAft>
                </a:pPr>
                <a:r>
                  <a:rPr lang="zh-CN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进行广泛的文献阅读，找准研究方向</a:t>
                </a:r>
                <a:endParaRPr lang="zh-CN" altLang="en-US" spc="150">
                  <a:solidFill>
                    <a:srgbClr val="000000">
                      <a:lumMod val="75000"/>
                      <a:lumOff val="25000"/>
                    </a:srgb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5982" y="5377"/>
              <a:ext cx="1626" cy="1388"/>
              <a:chOff x="5982" y="5325"/>
              <a:chExt cx="1626" cy="1388"/>
            </a:xfrm>
          </p:grpSpPr>
          <p:sp>
            <p:nvSpPr>
              <p:cNvPr id="36" name="六边形 35"/>
              <p:cNvSpPr/>
              <p:nvPr>
                <p:custDataLst>
                  <p:tags r:id="rId10"/>
                </p:custDataLst>
              </p:nvPr>
            </p:nvSpPr>
            <p:spPr>
              <a:xfrm>
                <a:off x="5982" y="5325"/>
                <a:ext cx="1627" cy="1389"/>
              </a:xfrm>
              <a:prstGeom prst="hexagon">
                <a:avLst/>
              </a:prstGeom>
              <a:solidFill>
                <a:srgbClr val="026CD4"/>
              </a:solidFill>
              <a:ln w="38100">
                <a:solidFill>
                  <a:srgbClr val="026CD4">
                    <a:lumMod val="60000"/>
                    <a:lumOff val="40000"/>
                  </a:srgbClr>
                </a:solidFill>
              </a:ln>
            </p:spPr>
            <p:style>
              <a:lnRef idx="2">
                <a:srgbClr val="026CD4">
                  <a:shade val="50000"/>
                </a:srgbClr>
              </a:lnRef>
              <a:fillRef idx="1">
                <a:srgbClr val="026CD4"/>
              </a:fillRef>
              <a:effectRef idx="0">
                <a:srgbClr val="026CD4"/>
              </a:effectRef>
              <a:fontRef idx="minor">
                <a:srgbClr val="FFFFFF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pic>
            <p:nvPicPr>
              <p:cNvPr id="24" name="图片 23" descr="343435383038363b343532323337393bc9cfcad0cdcbb3f6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398" y="5589"/>
                <a:ext cx="796" cy="796"/>
              </a:xfrm>
              <a:prstGeom prst="rect">
                <a:avLst/>
              </a:prstGeom>
              <a:effectLst>
                <a:outerShdw blurRad="50800" dist="50800" dir="5400000" algn="ctr" rotWithShape="0">
                  <a:srgbClr val="026CD4">
                    <a:lumMod val="50000"/>
                    <a:alpha val="100000"/>
                  </a:srgbClr>
                </a:outerShdw>
              </a:effectLst>
            </p:spPr>
          </p:pic>
        </p:grpSp>
      </p:grpSp>
      <p:grpSp>
        <p:nvGrpSpPr>
          <p:cNvPr id="25" name="组合 24"/>
          <p:cNvGrpSpPr/>
          <p:nvPr>
            <p:custDataLst>
              <p:tags r:id="rId14"/>
            </p:custDataLst>
          </p:nvPr>
        </p:nvGrpSpPr>
        <p:grpSpPr>
          <a:xfrm>
            <a:off x="5910580" y="3089275"/>
            <a:ext cx="90170" cy="516255"/>
            <a:chOff x="9594" y="6464"/>
            <a:chExt cx="142" cy="813"/>
          </a:xfrm>
        </p:grpSpPr>
        <p:cxnSp>
          <p:nvCxnSpPr>
            <p:cNvPr id="35" name="直接连接符 34"/>
            <p:cNvCxnSpPr/>
            <p:nvPr>
              <p:custDataLst>
                <p:tags r:id="rId15"/>
              </p:custDataLst>
            </p:nvPr>
          </p:nvCxnSpPr>
          <p:spPr>
            <a:xfrm flipH="1" flipV="1">
              <a:off x="9656" y="6563"/>
              <a:ext cx="24" cy="715"/>
            </a:xfrm>
            <a:prstGeom prst="line">
              <a:avLst/>
            </a:prstGeom>
            <a:ln w="38100">
              <a:solidFill>
                <a:srgbClr val="007ADD">
                  <a:lumMod val="40000"/>
                  <a:lumOff val="60000"/>
                </a:srgbClr>
              </a:solidFill>
              <a:prstDash val="dash"/>
            </a:ln>
          </p:spPr>
          <p:style>
            <a:lnRef idx="1">
              <a:srgbClr val="026CD4"/>
            </a:lnRef>
            <a:fillRef idx="0">
              <a:srgbClr val="026CD4"/>
            </a:fillRef>
            <a:effectRef idx="0">
              <a:srgbClr val="026CD4"/>
            </a:effectRef>
            <a:fontRef idx="minor">
              <a:srgbClr val="000000"/>
            </a:fontRef>
          </p:style>
        </p:cxnSp>
        <p:sp>
          <p:nvSpPr>
            <p:cNvPr id="40" name="椭圆 39"/>
            <p:cNvSpPr/>
            <p:nvPr>
              <p:custDataLst>
                <p:tags r:id="rId16"/>
              </p:custDataLst>
            </p:nvPr>
          </p:nvSpPr>
          <p:spPr>
            <a:xfrm>
              <a:off x="9594" y="6464"/>
              <a:ext cx="143" cy="143"/>
            </a:xfrm>
            <a:prstGeom prst="ellipse">
              <a:avLst/>
            </a:prstGeom>
            <a:solidFill>
              <a:srgbClr val="007ADD">
                <a:lumMod val="60000"/>
                <a:lumOff val="40000"/>
              </a:srgbClr>
            </a:solidFill>
            <a:ln>
              <a:noFill/>
            </a:ln>
          </p:spPr>
          <p:style>
            <a:lnRef idx="2">
              <a:srgbClr val="026CD4">
                <a:shade val="50000"/>
              </a:srgbClr>
            </a:lnRef>
            <a:fillRef idx="1">
              <a:srgbClr val="026CD4"/>
            </a:fillRef>
            <a:effectRef idx="0">
              <a:srgbClr val="026CD4"/>
            </a:effectRef>
            <a:fontRef idx="minor">
              <a:srgbClr val="FFFFFF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41" name="组合 40"/>
          <p:cNvGrpSpPr/>
          <p:nvPr>
            <p:custDataLst>
              <p:tags r:id="rId17"/>
            </p:custDataLst>
          </p:nvPr>
        </p:nvGrpSpPr>
        <p:grpSpPr>
          <a:xfrm>
            <a:off x="4532630" y="3642360"/>
            <a:ext cx="2849245" cy="2137410"/>
            <a:chOff x="7138" y="6535"/>
            <a:chExt cx="4487" cy="3366"/>
          </a:xfrm>
        </p:grpSpPr>
        <p:sp>
          <p:nvSpPr>
            <p:cNvPr id="48" name="文本框 47"/>
            <p:cNvSpPr txBox="1"/>
            <p:nvPr>
              <p:custDataLst>
                <p:tags r:id="rId18"/>
              </p:custDataLst>
            </p:nvPr>
          </p:nvSpPr>
          <p:spPr>
            <a:xfrm>
              <a:off x="7787" y="8073"/>
              <a:ext cx="3189" cy="821"/>
            </a:xfrm>
            <a:prstGeom prst="rect">
              <a:avLst/>
            </a:prstGeom>
            <a:noFill/>
          </p:spPr>
          <p:txBody>
            <a:bodyPr wrap="square" bIns="0" rtlCol="0"/>
            <a:p>
              <a:pPr algn="ctr"/>
              <a:r>
                <a:rPr lang="zh-CN" altLang="en-US" sz="2800" b="1" spc="300">
                  <a:solidFill>
                    <a:srgbClr val="007ADD">
                      <a:lumMod val="50000"/>
                    </a:srgb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课题报告</a:t>
              </a:r>
              <a:endParaRPr lang="zh-CN" altLang="en-US" sz="2800" b="1" spc="300">
                <a:solidFill>
                  <a:srgbClr val="007ADD">
                    <a:lumMod val="50000"/>
                  </a:srgbClr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文本框 48"/>
            <p:cNvSpPr txBox="1"/>
            <p:nvPr>
              <p:custDataLst>
                <p:tags r:id="rId19"/>
              </p:custDataLst>
            </p:nvPr>
          </p:nvSpPr>
          <p:spPr>
            <a:xfrm>
              <a:off x="7138" y="8855"/>
              <a:ext cx="4487" cy="1046"/>
            </a:xfrm>
            <a:prstGeom prst="rect">
              <a:avLst/>
            </a:prstGeom>
            <a:noFill/>
          </p:spPr>
          <p:txBody>
            <a:bodyPr wrap="square" rtlCol="0"/>
            <a:p>
              <a:pPr algn="ctr" fontAlgn="auto">
                <a:lnSpc>
                  <a:spcPct val="120000"/>
                </a:lnSpc>
                <a:spcAft>
                  <a:spcPts val="1000"/>
                </a:spcAft>
              </a:pPr>
              <a:r>
                <a:rPr lang="zh-CN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对选题研究现状进行全面了解</a:t>
              </a:r>
              <a:endParaRPr lang="zh-CN" altLang="en-US" spc="15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8571" y="6535"/>
              <a:ext cx="1626" cy="1388"/>
              <a:chOff x="8854" y="6723"/>
              <a:chExt cx="1626" cy="1388"/>
            </a:xfrm>
          </p:grpSpPr>
          <p:sp>
            <p:nvSpPr>
              <p:cNvPr id="46" name="六边形 45"/>
              <p:cNvSpPr/>
              <p:nvPr>
                <p:custDataLst>
                  <p:tags r:id="rId20"/>
                </p:custDataLst>
              </p:nvPr>
            </p:nvSpPr>
            <p:spPr>
              <a:xfrm>
                <a:off x="8854" y="6723"/>
                <a:ext cx="1627" cy="1389"/>
              </a:xfrm>
              <a:prstGeom prst="hexagon">
                <a:avLst/>
              </a:prstGeom>
              <a:solidFill>
                <a:srgbClr val="007ADD"/>
              </a:solidFill>
              <a:ln w="38100">
                <a:solidFill>
                  <a:srgbClr val="007ADD">
                    <a:lumMod val="60000"/>
                    <a:lumOff val="40000"/>
                  </a:srgbClr>
                </a:solidFill>
              </a:ln>
            </p:spPr>
            <p:style>
              <a:lnRef idx="2">
                <a:srgbClr val="026CD4">
                  <a:shade val="50000"/>
                </a:srgbClr>
              </a:lnRef>
              <a:fillRef idx="1">
                <a:srgbClr val="026CD4"/>
              </a:fillRef>
              <a:effectRef idx="0">
                <a:srgbClr val="026CD4"/>
              </a:effectRef>
              <a:fontRef idx="minor">
                <a:srgbClr val="FFFFFF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pic>
            <p:nvPicPr>
              <p:cNvPr id="47" name="图片 46" descr="343435383038363b343532323338323bcee5c1a6c4a3d0cd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9269" y="7030"/>
                <a:ext cx="796" cy="796"/>
              </a:xfrm>
              <a:prstGeom prst="rect">
                <a:avLst/>
              </a:prstGeom>
              <a:effectLst>
                <a:outerShdw blurRad="50800" dist="50800" dir="5400000" algn="ctr" rotWithShape="0">
                  <a:srgbClr val="007ADD">
                    <a:lumMod val="50000"/>
                    <a:alpha val="100000"/>
                  </a:srgbClr>
                </a:outerShdw>
              </a:effectLst>
            </p:spPr>
          </p:pic>
        </p:grpSp>
      </p:grpSp>
      <p:grpSp>
        <p:nvGrpSpPr>
          <p:cNvPr id="50" name="组合 49"/>
          <p:cNvGrpSpPr/>
          <p:nvPr>
            <p:custDataLst>
              <p:tags r:id="rId24"/>
            </p:custDataLst>
          </p:nvPr>
        </p:nvGrpSpPr>
        <p:grpSpPr>
          <a:xfrm>
            <a:off x="7265035" y="2626360"/>
            <a:ext cx="3837940" cy="1234440"/>
            <a:chOff x="11727" y="5123"/>
            <a:chExt cx="6044" cy="1944"/>
          </a:xfrm>
        </p:grpSpPr>
        <p:grpSp>
          <p:nvGrpSpPr>
            <p:cNvPr id="51" name="组合 50"/>
            <p:cNvGrpSpPr/>
            <p:nvPr/>
          </p:nvGrpSpPr>
          <p:grpSpPr>
            <a:xfrm>
              <a:off x="13457" y="5123"/>
              <a:ext cx="4314" cy="1944"/>
              <a:chOff x="13457" y="5123"/>
              <a:chExt cx="4314" cy="1944"/>
            </a:xfrm>
          </p:grpSpPr>
          <p:sp>
            <p:nvSpPr>
              <p:cNvPr id="52" name="文本框 51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13992" y="5123"/>
                <a:ext cx="3245" cy="862"/>
              </a:xfrm>
              <a:prstGeom prst="rect">
                <a:avLst/>
              </a:prstGeom>
              <a:noFill/>
            </p:spPr>
            <p:txBody>
              <a:bodyPr wrap="square" bIns="0" rtlCol="0"/>
              <a:p>
                <a:pPr algn="ctr"/>
                <a:r>
                  <a:rPr lang="zh-CN" altLang="en-US" sz="2800" b="1" spc="300">
                    <a:solidFill>
                      <a:srgbClr val="008BFF">
                        <a:lumMod val="50000"/>
                      </a:srgbClr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</a:rPr>
                  <a:t>论文写作</a:t>
                </a:r>
                <a:endParaRPr lang="zh-CN" altLang="en-US" sz="2800" b="1" spc="300">
                  <a:solidFill>
                    <a:srgbClr val="008BFF">
                      <a:lumMod val="50000"/>
                    </a:srgbClr>
                  </a:solidFill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3" name="文本框 52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13457" y="6021"/>
                <a:ext cx="4314" cy="1046"/>
              </a:xfrm>
              <a:prstGeom prst="rect">
                <a:avLst/>
              </a:prstGeom>
              <a:noFill/>
            </p:spPr>
            <p:txBody>
              <a:bodyPr wrap="square" rtlCol="0"/>
              <a:p>
                <a:pPr indent="0" algn="ctr" fontAlgn="auto"/>
                <a:r>
                  <a:rPr lang="zh-CN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边写边读，及时发现最新成果，激发创新灵感</a:t>
                </a:r>
                <a:endParaRPr lang="zh-CN" altLang="en-US" spc="150">
                  <a:solidFill>
                    <a:srgbClr val="000000">
                      <a:lumMod val="75000"/>
                      <a:lumOff val="25000"/>
                    </a:srgb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11727" y="5377"/>
              <a:ext cx="1626" cy="1388"/>
              <a:chOff x="11605" y="5325"/>
              <a:chExt cx="1626" cy="1388"/>
            </a:xfrm>
          </p:grpSpPr>
          <p:sp>
            <p:nvSpPr>
              <p:cNvPr id="55" name="六边形 54"/>
              <p:cNvSpPr/>
              <p:nvPr>
                <p:custDataLst>
                  <p:tags r:id="rId27"/>
                </p:custDataLst>
              </p:nvPr>
            </p:nvSpPr>
            <p:spPr>
              <a:xfrm>
                <a:off x="11605" y="5325"/>
                <a:ext cx="1627" cy="1389"/>
              </a:xfrm>
              <a:prstGeom prst="hexagon">
                <a:avLst/>
              </a:prstGeom>
              <a:solidFill>
                <a:srgbClr val="008BFF"/>
              </a:solidFill>
              <a:ln w="38100">
                <a:solidFill>
                  <a:srgbClr val="008BFF">
                    <a:lumMod val="60000"/>
                    <a:lumOff val="40000"/>
                  </a:srgbClr>
                </a:solidFill>
              </a:ln>
            </p:spPr>
            <p:style>
              <a:lnRef idx="2">
                <a:srgbClr val="026CD4">
                  <a:shade val="50000"/>
                </a:srgbClr>
              </a:lnRef>
              <a:fillRef idx="1">
                <a:srgbClr val="026CD4"/>
              </a:fillRef>
              <a:effectRef idx="0">
                <a:srgbClr val="026CD4"/>
              </a:effectRef>
              <a:fontRef idx="minor">
                <a:srgbClr val="FFFFFF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pic>
            <p:nvPicPr>
              <p:cNvPr id="56" name="图片 55" descr="343435383038363b343532323338353bc8abc7f2bbaf"/>
              <p:cNvPicPr>
                <a:picLocks noChangeAspect="1"/>
              </p:cNvPicPr>
              <p:nvPr>
                <p:custDataLst>
                  <p:tags r:id="rId28"/>
                </p:custDataLst>
              </p:nvPr>
            </p:nvPicPr>
            <p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p:blipFill>
            <p:spPr>
              <a:xfrm>
                <a:off x="12020" y="5589"/>
                <a:ext cx="796" cy="796"/>
              </a:xfrm>
              <a:prstGeom prst="rect">
                <a:avLst/>
              </a:prstGeom>
              <a:effectLst>
                <a:outerShdw blurRad="50800" dist="50800" dir="5400000" algn="ctr" rotWithShape="0">
                  <a:srgbClr val="3B99E4">
                    <a:lumMod val="50000"/>
                    <a:alpha val="100000"/>
                  </a:srgbClr>
                </a:outerShdw>
              </a:effectLst>
            </p:spPr>
          </p:pic>
        </p:grpSp>
      </p:grpSp>
      <p:grpSp>
        <p:nvGrpSpPr>
          <p:cNvPr id="59" name="组合 58"/>
          <p:cNvGrpSpPr/>
          <p:nvPr/>
        </p:nvGrpSpPr>
        <p:grpSpPr>
          <a:xfrm>
            <a:off x="5015865" y="1489710"/>
            <a:ext cx="1885950" cy="1504950"/>
            <a:chOff x="13193" y="1106"/>
            <a:chExt cx="2970" cy="2370"/>
          </a:xfrm>
        </p:grpSpPr>
        <p:sp>
          <p:nvSpPr>
            <p:cNvPr id="57" name="六边形 56"/>
            <p:cNvSpPr/>
            <p:nvPr>
              <p:custDataLst>
                <p:tags r:id="rId31"/>
              </p:custDataLst>
            </p:nvPr>
          </p:nvSpPr>
          <p:spPr>
            <a:xfrm>
              <a:off x="13193" y="1106"/>
              <a:ext cx="2971" cy="2370"/>
            </a:xfrm>
            <a:prstGeom prst="hexagon">
              <a:avLst/>
            </a:prstGeom>
            <a:noFill/>
            <a:ln w="38100">
              <a:solidFill>
                <a:srgbClr val="026CD4">
                  <a:lumMod val="60000"/>
                  <a:lumOff val="40000"/>
                </a:srgbClr>
              </a:solidFill>
              <a:prstDash val="sysDash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26CD4"/>
                  </a:solidFill>
                </a14:hiddenFill>
              </a:ext>
            </a:extLst>
          </p:spPr>
          <p:style>
            <a:lnRef idx="2">
              <a:srgbClr val="026CD4">
                <a:shade val="50000"/>
              </a:srgbClr>
            </a:lnRef>
            <a:fillRef idx="1">
              <a:srgbClr val="026CD4"/>
            </a:fillRef>
            <a:effectRef idx="0">
              <a:srgbClr val="026CD4"/>
            </a:effectRef>
            <a:fontRef idx="minor">
              <a:srgbClr val="FFFFFF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pic>
          <p:nvPicPr>
            <p:cNvPr id="58" name="图片 57" descr="343538343130363b343538383237363bb6feceacc2eb"/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14064" y="1668"/>
              <a:ext cx="1229" cy="1229"/>
            </a:xfrm>
            <a:prstGeom prst="rect">
              <a:avLst/>
            </a:prstGeom>
          </p:spPr>
        </p:pic>
      </p:grpSp>
      <p:sp>
        <p:nvSpPr>
          <p:cNvPr id="60" name="文本框 59"/>
          <p:cNvSpPr txBox="1"/>
          <p:nvPr>
            <p:custDataLst>
              <p:tags r:id="rId35"/>
            </p:custDataLst>
          </p:nvPr>
        </p:nvSpPr>
        <p:spPr>
          <a:xfrm>
            <a:off x="5303520" y="1712595"/>
            <a:ext cx="1308735" cy="1075055"/>
          </a:xfrm>
          <a:prstGeom prst="rect">
            <a:avLst/>
          </a:prstGeom>
          <a:solidFill>
            <a:schemeClr val="bg1"/>
          </a:solidFill>
        </p:spPr>
        <p:txBody>
          <a:bodyPr wrap="square" bIns="0" rtlCol="0">
            <a:noAutofit/>
          </a:bodyPr>
          <a:p>
            <a:pPr algn="ctr"/>
            <a:r>
              <a:rPr lang="zh-CN" altLang="en-US" sz="3200" b="1" spc="300"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文献</a:t>
            </a:r>
            <a:endParaRPr lang="zh-CN" altLang="en-US" sz="3200" b="1" spc="300">
              <a:solidFill>
                <a:srgbClr val="0070C0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3200" b="1" spc="300"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支撑</a:t>
            </a:r>
            <a:endParaRPr lang="zh-CN" altLang="en-US" sz="3200" b="1" spc="300">
              <a:solidFill>
                <a:srgbClr val="0070C0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63"/>
            <a:ext cx="12192000" cy="68486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</p:pic>
      <p:pic>
        <p:nvPicPr>
          <p:cNvPr id="5" name="图片 4" descr="2024中国知网logo-修改版"/>
          <p:cNvPicPr>
            <a:picLocks noChangeAspect="1"/>
          </p:cNvPicPr>
          <p:nvPr/>
        </p:nvPicPr>
        <p:blipFill>
          <a:blip r:embed="rId2"/>
          <a:srcRect t="8609" b="23003"/>
          <a:stretch>
            <a:fillRect/>
          </a:stretch>
        </p:blipFill>
        <p:spPr>
          <a:xfrm>
            <a:off x="10242973" y="173143"/>
            <a:ext cx="1749213" cy="5689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zh-CN" altLang="en-US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期刊资源的应用价值</a:t>
            </a:r>
            <a:endParaRPr lang="zh-CN" altLang="en-US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8284" y="1402716"/>
            <a:ext cx="2609851" cy="518584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2400" b="1" i="0" u="none" strike="noStrike" kern="1200" cap="none" spc="0" normalizeH="0" baseline="0" noProof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期刊</a:t>
            </a:r>
            <a:r>
              <a:rPr kumimoji="0" lang="zh-CN" sz="24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全文</a:t>
            </a:r>
            <a:endParaRPr kumimoji="0" lang="zh-CN" sz="24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61767" y="5160857"/>
            <a:ext cx="1642533" cy="133350"/>
          </a:xfrm>
          <a:prstGeom prst="rect">
            <a:avLst/>
          </a:prstGeom>
          <a:noFill/>
        </p:spPr>
        <p:txBody>
          <a:bodyPr>
            <a:spAutoFit/>
          </a:bodyPr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分组聚类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统计排序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89" name="矩形 16"/>
          <p:cNvSpPr/>
          <p:nvPr/>
        </p:nvSpPr>
        <p:spPr>
          <a:xfrm>
            <a:off x="3765550" y="1402715"/>
            <a:ext cx="7956550" cy="193929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tIns="0" bIns="0" anchor="t" anchorCtr="0"/>
          <a:p>
            <a:endParaRPr lang="zh-CN" altLang="zh-CN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366" name="文本框 8"/>
          <p:cNvSpPr txBox="1"/>
          <p:nvPr/>
        </p:nvSpPr>
        <p:spPr>
          <a:xfrm>
            <a:off x="3765551" y="1473412"/>
            <a:ext cx="7857067" cy="16916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342900" indent="-342900" algn="just" eaLnBrk="0" hangingPunct="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Char char="•"/>
            </a:pPr>
            <a:r>
              <a:rPr lang="zh-CN" altLang="en-US" sz="2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行业研究中的重大发现和重大成果，大多刊载</a:t>
            </a:r>
            <a:r>
              <a:rPr lang="zh-CN" altLang="en-US" sz="2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在期刊上；</a:t>
            </a:r>
            <a:endParaRPr lang="zh-CN" altLang="en-US" sz="2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marL="342900" indent="-342900" algn="just" eaLnBrk="0" hangingPunct="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Char char="•"/>
            </a:pPr>
            <a:r>
              <a:rPr lang="zh-CN" altLang="en-US" sz="2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宋体" panose="02010600030101010101" pitchFamily="2" charset="-122"/>
              </a:rPr>
              <a:t>期刊是科研人员获取最新学科进展，更新知识的主要源泉；</a:t>
            </a:r>
            <a:endParaRPr lang="zh-CN" altLang="en-US" sz="2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宋体" panose="02010600030101010101" pitchFamily="2" charset="-122"/>
            </a:endParaRPr>
          </a:p>
          <a:p>
            <a:pPr marL="342900" indent="-342900" algn="l" eaLnBrk="0" hangingPunct="0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Char char="•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宋体" panose="02010600030101010101" pitchFamily="2" charset="-122"/>
              </a:rPr>
              <a:t>期刊是科研人员工作中获得前沿资源、研究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宋体" panose="02010600030101010101" pitchFamily="2" charset="-122"/>
              </a:rPr>
              <a:t>方法、技术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宋体" panose="02010600030101010101" pitchFamily="2" charset="-122"/>
              </a:rPr>
              <a:t>、同行经验的来源；</a:t>
            </a:r>
            <a:endParaRPr lang="zh-CN" altLang="en-US" sz="2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850" y="1388745"/>
            <a:ext cx="9213850" cy="5029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63"/>
            <a:ext cx="12192000" cy="68486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</p:pic>
      <p:pic>
        <p:nvPicPr>
          <p:cNvPr id="5" name="图片 4" descr="2024中国知网logo-修改版"/>
          <p:cNvPicPr>
            <a:picLocks noChangeAspect="1"/>
          </p:cNvPicPr>
          <p:nvPr/>
        </p:nvPicPr>
        <p:blipFill>
          <a:blip r:embed="rId2"/>
          <a:srcRect t="8609" b="23003"/>
          <a:stretch>
            <a:fillRect/>
          </a:stretch>
        </p:blipFill>
        <p:spPr>
          <a:xfrm>
            <a:off x="10242973" y="173143"/>
            <a:ext cx="1749213" cy="5689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zh-CN" altLang="en-US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学位资源的应用价值</a:t>
            </a:r>
            <a:endParaRPr lang="zh-CN" altLang="en-US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636010" y="1637665"/>
            <a:ext cx="8086090" cy="4858803"/>
            <a:chOff x="5726" y="6195"/>
            <a:chExt cx="12734" cy="5487"/>
          </a:xfrm>
        </p:grpSpPr>
        <p:sp>
          <p:nvSpPr>
            <p:cNvPr id="38" name="矩形 16"/>
            <p:cNvSpPr/>
            <p:nvPr/>
          </p:nvSpPr>
          <p:spPr>
            <a:xfrm>
              <a:off x="5930" y="6195"/>
              <a:ext cx="12530" cy="5487"/>
            </a:xfrm>
            <a:prstGeom prst="rect">
              <a:avLst/>
            </a:prstGeom>
            <a:solidFill>
              <a:srgbClr val="0070C0"/>
            </a:solidFill>
            <a:ln w="9525">
              <a:noFill/>
            </a:ln>
          </p:spPr>
          <p:txBody>
            <a:bodyPr tIns="0" bIns="0" anchor="t" anchorCtr="0"/>
            <a:p>
              <a:endParaRPr lang="zh-CN" altLang="en-US" sz="213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39" name="文本框 8"/>
            <p:cNvSpPr txBox="1"/>
            <p:nvPr/>
          </p:nvSpPr>
          <p:spPr>
            <a:xfrm>
              <a:off x="5726" y="6531"/>
              <a:ext cx="12230" cy="40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marL="342900" indent="-342900" algn="just" eaLnBrk="0" hangingPunct="0">
                <a:lnSpc>
                  <a:spcPct val="150000"/>
                </a:lnSpc>
                <a:spcBef>
                  <a:spcPct val="20000"/>
                </a:spcBef>
                <a:buClrTx/>
                <a:buSzTx/>
                <a:buFontTx/>
                <a:buChar char="•"/>
              </a:pPr>
              <a:r>
                <a:rPr lang="zh-CN" altLang="en-US" sz="2000" b="1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选题新颖、具有独创性：</a:t>
              </a:r>
              <a:r>
                <a:rPr lang="zh-CN" altLang="en-US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一般为学科前沿性课题；学术造诣较深的专家指导下完成的；</a:t>
              </a:r>
              <a:endPara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  <a:p>
              <a:pPr marL="342900" indent="-342900" algn="just" eaLnBrk="0" hangingPunct="0">
                <a:lnSpc>
                  <a:spcPct val="150000"/>
                </a:lnSpc>
                <a:spcBef>
                  <a:spcPct val="20000"/>
                </a:spcBef>
                <a:buClrTx/>
                <a:buSzTx/>
                <a:buFontTx/>
                <a:buChar char="•"/>
              </a:pPr>
              <a:r>
                <a:rPr lang="zh-CN" altLang="en-US" sz="2000" b="1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论述具体：</a:t>
              </a:r>
              <a:r>
                <a:rPr lang="zh-CN" altLang="en-US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宋体" panose="02010600030101010101" pitchFamily="2" charset="-122"/>
                </a:rPr>
                <a:t>研究过程论述得比较具体，</a:t>
              </a:r>
              <a:r>
                <a:rPr lang="zh-CN" altLang="en-US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论述性强，</a:t>
              </a:r>
              <a:r>
                <a:rPr lang="zh-CN" altLang="en-US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宋体" panose="02010600030101010101" pitchFamily="2" charset="-122"/>
                </a:rPr>
                <a:t>具有较好的参考与借鉴价值</a:t>
              </a:r>
              <a:endPara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marL="342900" indent="-342900" algn="just" eaLnBrk="0" hangingPunct="0">
                <a:lnSpc>
                  <a:spcPct val="150000"/>
                </a:lnSpc>
                <a:spcBef>
                  <a:spcPts val="1800"/>
                </a:spcBef>
                <a:buSzTx/>
                <a:buChar char="•"/>
              </a:pPr>
              <a:r>
                <a:rPr lang="zh-CN" altLang="en-US" sz="2000" b="1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</a:rPr>
                <a:t>参考文献收集完整：</a:t>
              </a:r>
              <a:r>
                <a:rPr lang="zh-CN" altLang="en-US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掌握到一至三本博士论文或硕士论文，并利用其参考文献，相关领域的数据收集就很完整了；节省数据收集的</a:t>
              </a:r>
              <a:r>
                <a:rPr lang="zh-CN" altLang="en-US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时间</a:t>
              </a:r>
              <a:endPara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7361767" y="1931882"/>
            <a:ext cx="1642533" cy="133350"/>
          </a:xfrm>
          <a:prstGeom prst="rect">
            <a:avLst/>
          </a:prstGeom>
          <a:noFill/>
        </p:spPr>
        <p:txBody>
          <a:bodyPr>
            <a:spAutoFit/>
          </a:bodyPr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分组聚类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统计排序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605433" y="2103332"/>
            <a:ext cx="1644651" cy="112395"/>
          </a:xfrm>
          <a:prstGeom prst="rect">
            <a:avLst/>
          </a:prstGeom>
          <a:noFill/>
        </p:spPr>
        <p:txBody>
          <a:bodyPr>
            <a:spAutoFit/>
          </a:bodyPr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知网节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1717" y="1659679"/>
            <a:ext cx="2611967" cy="518584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2400" b="1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博硕</a:t>
            </a:r>
            <a:r>
              <a:rPr kumimoji="0" lang="zh-CN" sz="2400" b="1" i="0" u="none" strike="noStrike" kern="1200" cap="none" spc="0" normalizeH="0" baseline="0" noProof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学位论文 </a:t>
            </a:r>
            <a:endParaRPr kumimoji="0" lang="zh-CN" sz="2400" b="1" i="0" u="none" strike="noStrike" kern="1200" cap="none" spc="0" normalizeH="0" baseline="0" noProof="1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fill="hold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63"/>
            <a:ext cx="12192000" cy="68486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</p:pic>
      <p:pic>
        <p:nvPicPr>
          <p:cNvPr id="5" name="图片 4" descr="2024中国知网logo-修改版"/>
          <p:cNvPicPr>
            <a:picLocks noChangeAspect="1"/>
          </p:cNvPicPr>
          <p:nvPr/>
        </p:nvPicPr>
        <p:blipFill>
          <a:blip r:embed="rId2"/>
          <a:srcRect t="8609" b="23003"/>
          <a:stretch>
            <a:fillRect/>
          </a:stretch>
        </p:blipFill>
        <p:spPr>
          <a:xfrm>
            <a:off x="10242973" y="173143"/>
            <a:ext cx="1749213" cy="5689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zh-CN" altLang="en-US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不同资源类型的选择</a:t>
            </a:r>
            <a:endParaRPr lang="zh-CN" altLang="en-US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044055" y="4822825"/>
            <a:ext cx="1483995" cy="125730"/>
          </a:xfrm>
          <a:prstGeom prst="rect">
            <a:avLst/>
          </a:prstGeom>
          <a:noFill/>
        </p:spPr>
        <p:txBody>
          <a:bodyPr>
            <a:noAutofit/>
          </a:bodyPr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分组聚类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统计排序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288145" y="4993640"/>
            <a:ext cx="1485900" cy="105410"/>
          </a:xfrm>
          <a:prstGeom prst="rect">
            <a:avLst/>
          </a:prstGeom>
          <a:noFill/>
        </p:spPr>
        <p:txBody>
          <a:bodyPr>
            <a:noAutofit/>
          </a:bodyPr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知网节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485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10" y="960120"/>
            <a:ext cx="3505200" cy="5404485"/>
          </a:xfrm>
          <a:prstGeom prst="rect">
            <a:avLst/>
          </a:prstGeom>
          <a:noFill/>
          <a:ln w="12700" cap="flat" cmpd="sng">
            <a:solidFill>
              <a:srgbClr val="385D8A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0486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340" y="983615"/>
            <a:ext cx="5189855" cy="5469890"/>
          </a:xfrm>
          <a:prstGeom prst="rect">
            <a:avLst/>
          </a:prstGeom>
          <a:noFill/>
          <a:ln w="12700" cap="flat" cmpd="sng">
            <a:solidFill>
              <a:srgbClr val="385D8A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0487" name="文本框 6"/>
          <p:cNvSpPr txBox="1"/>
          <p:nvPr/>
        </p:nvSpPr>
        <p:spPr>
          <a:xfrm>
            <a:off x="4218940" y="1741170"/>
            <a:ext cx="1407160" cy="14674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algn="just"/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同一作者就同一课题的不同文献</a:t>
            </a:r>
            <a:endParaRPr lang="zh-CN" altLang="en-US" sz="2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88" name="文本框 7"/>
          <p:cNvSpPr txBox="1"/>
          <p:nvPr/>
        </p:nvSpPr>
        <p:spPr>
          <a:xfrm>
            <a:off x="422910" y="6410960"/>
            <a:ext cx="4236085" cy="4311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algn="ctr"/>
            <a:r>
              <a:rPr lang="zh-CN" altLang="en-US" sz="24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期刊：</a:t>
            </a:r>
            <a:r>
              <a:rPr lang="zh-CN" altLang="en-US" sz="2135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简要说明思路和方法</a:t>
            </a:r>
            <a:endParaRPr lang="zh-CN" altLang="en-US" sz="2135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89" name="文本框 8"/>
          <p:cNvSpPr txBox="1"/>
          <p:nvPr/>
        </p:nvSpPr>
        <p:spPr>
          <a:xfrm>
            <a:off x="5828030" y="6410960"/>
            <a:ext cx="6002655" cy="4311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algn="ctr"/>
            <a:r>
              <a:rPr lang="zh-CN" altLang="en-US" sz="24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博硕：</a:t>
            </a:r>
            <a:r>
              <a:rPr lang="zh-CN" altLang="en-US" sz="2135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详细阐明实验步骤，可直接用来重复</a:t>
            </a:r>
            <a:endParaRPr lang="zh-CN" altLang="en-US" sz="2135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fill="hold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63"/>
            <a:ext cx="12192000" cy="68486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</p:pic>
      <p:pic>
        <p:nvPicPr>
          <p:cNvPr id="5" name="图片 4" descr="2024中国知网logo-修改版"/>
          <p:cNvPicPr>
            <a:picLocks noChangeAspect="1"/>
          </p:cNvPicPr>
          <p:nvPr/>
        </p:nvPicPr>
        <p:blipFill>
          <a:blip r:embed="rId2"/>
          <a:srcRect t="8609" b="23003"/>
          <a:stretch>
            <a:fillRect/>
          </a:stretch>
        </p:blipFill>
        <p:spPr>
          <a:xfrm>
            <a:off x="10242973" y="173143"/>
            <a:ext cx="1749213" cy="5689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zh-CN" altLang="en-US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学位资源的应用价值</a:t>
            </a:r>
            <a:endParaRPr lang="zh-CN" altLang="en-US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3"/>
            </p:custDataLst>
          </p:nvPr>
        </p:nvSpPr>
        <p:spPr>
          <a:xfrm>
            <a:off x="7361767" y="4586817"/>
            <a:ext cx="1642533" cy="133350"/>
          </a:xfrm>
          <a:prstGeom prst="rect">
            <a:avLst/>
          </a:prstGeom>
          <a:noFill/>
        </p:spPr>
        <p:txBody>
          <a:bodyPr>
            <a:spAutoFit/>
          </a:bodyPr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分组聚类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统计排序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文本框 26"/>
          <p:cNvSpPr txBox="1"/>
          <p:nvPr>
            <p:custDataLst>
              <p:tags r:id="rId4"/>
            </p:custDataLst>
          </p:nvPr>
        </p:nvSpPr>
        <p:spPr>
          <a:xfrm>
            <a:off x="9605433" y="4758267"/>
            <a:ext cx="1644651" cy="112395"/>
          </a:xfrm>
          <a:prstGeom prst="rect">
            <a:avLst/>
          </a:prstGeom>
          <a:noFill/>
        </p:spPr>
        <p:txBody>
          <a:bodyPr>
            <a:spAutoFit/>
          </a:bodyPr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知网节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631950" y="1557020"/>
            <a:ext cx="7117715" cy="468058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512310" y="1988820"/>
            <a:ext cx="7113905" cy="4452620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3767455" y="5235575"/>
            <a:ext cx="7981315" cy="1205865"/>
            <a:chOff x="5933" y="8245"/>
            <a:chExt cx="12569" cy="1899"/>
          </a:xfrm>
        </p:grpSpPr>
        <p:sp>
          <p:nvSpPr>
            <p:cNvPr id="38" name="矩形 16"/>
            <p:cNvSpPr/>
            <p:nvPr>
              <p:custDataLst>
                <p:tags r:id="rId9"/>
              </p:custDataLst>
            </p:nvPr>
          </p:nvSpPr>
          <p:spPr>
            <a:xfrm>
              <a:off x="5972" y="8245"/>
              <a:ext cx="12530" cy="1899"/>
            </a:xfrm>
            <a:prstGeom prst="rect">
              <a:avLst/>
            </a:prstGeom>
            <a:solidFill>
              <a:srgbClr val="0070C0"/>
            </a:solidFill>
            <a:ln w="9525">
              <a:noFill/>
            </a:ln>
          </p:spPr>
          <p:txBody>
            <a:bodyPr tIns="0" bIns="0" anchor="t" anchorCtr="0"/>
            <a:p>
              <a:endParaRPr lang="zh-CN" altLang="en-US" sz="213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39" name="文本框 8"/>
            <p:cNvSpPr txBox="1"/>
            <p:nvPr>
              <p:custDataLst>
                <p:tags r:id="rId10"/>
              </p:custDataLst>
            </p:nvPr>
          </p:nvSpPr>
          <p:spPr>
            <a:xfrm>
              <a:off x="5933" y="8575"/>
              <a:ext cx="12230" cy="10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marL="342900" indent="-342900" algn="just" eaLnBrk="0" hangingPunct="0">
                <a:spcBef>
                  <a:spcPts val="1800"/>
                </a:spcBef>
                <a:buSzTx/>
                <a:buChar char="•"/>
              </a:pPr>
              <a:r>
                <a:rPr lang="zh-CN" altLang="en-US" sz="2000" b="1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</a:rPr>
                <a:t>参考文献收集完整：</a:t>
              </a:r>
              <a:r>
                <a:rPr lang="zh-CN" altLang="en-US" sz="186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掌握到一至三本博士论文或硕士论文，并</a:t>
              </a:r>
              <a:r>
                <a:rPr lang="zh-CN" altLang="en-US" sz="186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收集其参考文献，相关领域的数据收集就很完整了；节省数据</a:t>
              </a:r>
              <a:r>
                <a:rPr lang="zh-CN" altLang="en-US" sz="186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收集的</a:t>
              </a:r>
              <a:r>
                <a:rPr lang="zh-CN" altLang="en-US" sz="186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时间</a:t>
              </a:r>
              <a:endParaRPr lang="zh-CN" altLang="en-US" sz="186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63"/>
            <a:ext cx="12192000" cy="68486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</p:pic>
      <p:pic>
        <p:nvPicPr>
          <p:cNvPr id="5" name="图片 4" descr="2024中国知网logo-修改版"/>
          <p:cNvPicPr>
            <a:picLocks noChangeAspect="1"/>
          </p:cNvPicPr>
          <p:nvPr/>
        </p:nvPicPr>
        <p:blipFill>
          <a:blip r:embed="rId2"/>
          <a:srcRect t="8609" b="23003"/>
          <a:stretch>
            <a:fillRect/>
          </a:stretch>
        </p:blipFill>
        <p:spPr>
          <a:xfrm>
            <a:off x="10242973" y="173143"/>
            <a:ext cx="1749213" cy="5689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zh-CN" altLang="en-US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会议资源的应用价值</a:t>
            </a:r>
            <a:endParaRPr lang="zh-CN" altLang="en-US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8284" y="1187451"/>
            <a:ext cx="2609851" cy="518584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2400" b="1" i="0" u="none" strike="noStrike" kern="1200" cap="none" spc="0" normalizeH="0" baseline="0" noProof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会议</a:t>
            </a:r>
            <a:r>
              <a:rPr kumimoji="0" lang="zh-CN" sz="24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全文</a:t>
            </a:r>
            <a:endParaRPr kumimoji="0" lang="zh-CN" sz="24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361767" y="4228042"/>
            <a:ext cx="1642533" cy="133350"/>
          </a:xfrm>
          <a:prstGeom prst="rect">
            <a:avLst/>
          </a:prstGeom>
          <a:noFill/>
        </p:spPr>
        <p:txBody>
          <a:bodyPr>
            <a:spAutoFit/>
          </a:bodyPr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分组聚类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统计排序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605433" y="4399492"/>
            <a:ext cx="1644651" cy="112395"/>
          </a:xfrm>
          <a:prstGeom prst="rect">
            <a:avLst/>
          </a:prstGeom>
          <a:noFill/>
        </p:spPr>
        <p:txBody>
          <a:bodyPr>
            <a:spAutoFit/>
          </a:bodyPr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知网节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89" name="矩形 16"/>
          <p:cNvSpPr/>
          <p:nvPr/>
        </p:nvSpPr>
        <p:spPr>
          <a:xfrm>
            <a:off x="3765550" y="1180465"/>
            <a:ext cx="7956550" cy="251079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tIns="0" bIns="0" anchor="t" anchorCtr="0"/>
          <a:p>
            <a:endParaRPr lang="zh-CN" altLang="zh-CN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366" name="文本框 8"/>
          <p:cNvSpPr txBox="1"/>
          <p:nvPr/>
        </p:nvSpPr>
        <p:spPr>
          <a:xfrm>
            <a:off x="3765551" y="1401657"/>
            <a:ext cx="7857067" cy="2168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342900" indent="-342900" algn="just" eaLnBrk="0" hangingPunct="0">
              <a:lnSpc>
                <a:spcPct val="15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许多想法、理论或概念往往在会议中首次出现，帮助行业人员了解该领域研究及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发展的最新进展。</a:t>
            </a:r>
            <a:endParaRPr lang="zh-CN" altLang="en-US" sz="2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marL="342900" indent="-342900" algn="just" eaLnBrk="0" hangingPunct="0">
              <a:lnSpc>
                <a:spcPct val="150000"/>
              </a:lnSpc>
              <a:spcBef>
                <a:spcPts val="1800"/>
              </a:spcBef>
              <a:buClrTx/>
              <a:buSzTx/>
              <a:buFontTx/>
              <a:buChar char="•"/>
            </a:pP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传递的信息针对性强：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每届都有主题，因此，会议论文都有较强的针对性</a:t>
            </a:r>
            <a:endParaRPr lang="zh-CN" altLang="en-US" sz="2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155" y="876935"/>
            <a:ext cx="8656955" cy="5608955"/>
          </a:xfrm>
          <a:prstGeom prst="rect">
            <a:avLst/>
          </a:prstGeom>
          <a:ln>
            <a:solidFill>
              <a:srgbClr val="3558FF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63"/>
            <a:ext cx="12192000" cy="68486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</p:pic>
      <p:pic>
        <p:nvPicPr>
          <p:cNvPr id="5" name="图片 4" descr="2024中国知网logo-修改版"/>
          <p:cNvPicPr>
            <a:picLocks noChangeAspect="1"/>
          </p:cNvPicPr>
          <p:nvPr/>
        </p:nvPicPr>
        <p:blipFill>
          <a:blip r:embed="rId2"/>
          <a:srcRect t="8609" b="23003"/>
          <a:stretch>
            <a:fillRect/>
          </a:stretch>
        </p:blipFill>
        <p:spPr>
          <a:xfrm>
            <a:off x="10242973" y="173143"/>
            <a:ext cx="1749213" cy="5689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zh-CN" altLang="en-US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报纸资源的应用价值</a:t>
            </a:r>
            <a:endParaRPr lang="zh-CN" altLang="en-US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361767" y="1931882"/>
            <a:ext cx="1642533" cy="133350"/>
          </a:xfrm>
          <a:prstGeom prst="rect">
            <a:avLst/>
          </a:prstGeom>
          <a:noFill/>
        </p:spPr>
        <p:txBody>
          <a:bodyPr>
            <a:spAutoFit/>
          </a:bodyPr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分组聚类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统计排序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605433" y="2103332"/>
            <a:ext cx="1644651" cy="112395"/>
          </a:xfrm>
          <a:prstGeom prst="rect">
            <a:avLst/>
          </a:prstGeom>
          <a:noFill/>
        </p:spPr>
        <p:txBody>
          <a:bodyPr>
            <a:spAutoFit/>
          </a:bodyPr>
          <a:p>
            <a:pPr marR="0" algn="ctr" defTabSz="914400">
              <a:buClrTx/>
              <a:buSzTx/>
              <a:defRPr/>
            </a:pPr>
            <a:r>
              <a:rPr kumimoji="0" lang="zh-CN" altLang="en-US" sz="135" b="1" kern="1200" cap="none" spc="0" normalizeH="0" baseline="0" noProof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知网节</a:t>
            </a:r>
            <a:endParaRPr kumimoji="0" lang="zh-CN" altLang="en-US" sz="135" b="1" kern="1200" cap="none" spc="0" normalizeH="0" baseline="0" noProof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1717" y="1659679"/>
            <a:ext cx="2611967" cy="518584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2400" b="1" i="0" u="none" strike="noStrike" kern="1200" cap="none" spc="0" normalizeH="0" baseline="0" noProof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报纸</a:t>
            </a:r>
            <a:r>
              <a:rPr kumimoji="0" lang="zh-CN" sz="2400" b="1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全文</a:t>
            </a:r>
            <a:r>
              <a:rPr kumimoji="0" lang="zh-CN" sz="2400" b="1" i="0" u="none" strike="noStrike" kern="1200" cap="none" spc="0" normalizeH="0" baseline="0" noProof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endParaRPr kumimoji="0" lang="zh-CN" sz="2400" b="1" i="0" u="none" strike="noStrike" kern="1200" cap="none" spc="0" normalizeH="0" baseline="0" noProof="1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矩形 16"/>
          <p:cNvSpPr/>
          <p:nvPr/>
        </p:nvSpPr>
        <p:spPr>
          <a:xfrm>
            <a:off x="3791585" y="1637665"/>
            <a:ext cx="7956550" cy="236093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tIns="0" bIns="0" anchor="t" anchorCtr="0"/>
          <a:p>
            <a:endParaRPr lang="zh-CN" altLang="en-US" sz="2135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微软雅黑" panose="020B0503020204020204" charset="-122"/>
            </a:endParaRPr>
          </a:p>
        </p:txBody>
      </p:sp>
      <p:sp>
        <p:nvSpPr>
          <p:cNvPr id="19461" name="文本框 8"/>
          <p:cNvSpPr txBox="1"/>
          <p:nvPr/>
        </p:nvSpPr>
        <p:spPr>
          <a:xfrm>
            <a:off x="3792855" y="1922780"/>
            <a:ext cx="7766050" cy="18745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342900" indent="-342900" algn="just" eaLnBrk="0" hangingPunct="0">
              <a:lnSpc>
                <a:spcPct val="15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社会发展的真实记录，具有较高的研究与参考价值。 </a:t>
            </a:r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 eaLnBrk="0" hangingPunct="0">
              <a:lnSpc>
                <a:spcPct val="15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zh-CN" altLang="en-US" sz="186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了解某个研究</a:t>
            </a:r>
            <a:r>
              <a:rPr lang="zh-CN" altLang="en-US" sz="186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方向或某政策的历史报道，为当下研究提供参考</a:t>
            </a:r>
            <a:endParaRPr lang="zh-CN" altLang="en-US" sz="1865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342900" indent="-342900" algn="just" eaLnBrk="0" hangingPunct="0">
              <a:lnSpc>
                <a:spcPct val="15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zh-CN" altLang="en-US" sz="1865" b="1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活动宣教的素材</a:t>
            </a:r>
            <a:r>
              <a:rPr lang="zh-CN" altLang="en-US" sz="186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：通俗易懂，可以作为</a:t>
            </a:r>
            <a:r>
              <a:rPr lang="zh-CN" altLang="en-US" sz="186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机构宣教的素材。</a:t>
            </a:r>
            <a:endParaRPr lang="zh-CN" altLang="en-US" sz="1865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algn="just" eaLnBrk="0" hangingPunct="0">
              <a:spcBef>
                <a:spcPct val="20000"/>
              </a:spcBef>
              <a:buClrTx/>
              <a:buSzTx/>
              <a:buFontTx/>
            </a:pPr>
            <a:endParaRPr lang="zh-CN" altLang="en-US" sz="1865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8436" name="矩形 26627"/>
          <p:cNvSpPr>
            <a:spLocks noGrp="1"/>
          </p:cNvSpPr>
          <p:nvPr/>
        </p:nvSpPr>
        <p:spPr>
          <a:xfrm>
            <a:off x="6233584" y="5710767"/>
            <a:ext cx="5573183" cy="895351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just" eaLnBrk="0" hangingPunct="0">
              <a:spcBef>
                <a:spcPct val="20000"/>
              </a:spcBef>
            </a:pPr>
            <a:r>
              <a:rPr lang="zh-CN" altLang="en-US" sz="2135" b="1" dirty="0">
                <a:latin typeface="微软雅黑" panose="020B0503020204020204" charset="-122"/>
                <a:ea typeface="微软雅黑" panose="020B0503020204020204" charset="-122"/>
              </a:rPr>
              <a:t>了解某种研究</a:t>
            </a:r>
            <a:r>
              <a:rPr lang="zh-CN" altLang="en-US" sz="2135" b="1" dirty="0">
                <a:latin typeface="微软雅黑" panose="020B0503020204020204" charset="-122"/>
                <a:ea typeface="微软雅黑" panose="020B0503020204020204" charset="-122"/>
              </a:rPr>
              <a:t>或某政策的历史报道，为当下研究提供参考</a:t>
            </a:r>
            <a:endParaRPr lang="zh-CN" altLang="en-US" sz="2135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425" y="1544955"/>
            <a:ext cx="8210550" cy="4165600"/>
          </a:xfrm>
          <a:prstGeom prst="rect">
            <a:avLst/>
          </a:prstGeom>
          <a:ln>
            <a:solidFill>
              <a:srgbClr val="3558FF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63"/>
            <a:ext cx="12192000" cy="68486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</p:pic>
      <p:pic>
        <p:nvPicPr>
          <p:cNvPr id="5" name="图片 4" descr="2024中国知网logo-修改版"/>
          <p:cNvPicPr>
            <a:picLocks noChangeAspect="1"/>
          </p:cNvPicPr>
          <p:nvPr/>
        </p:nvPicPr>
        <p:blipFill>
          <a:blip r:embed="rId2"/>
          <a:srcRect t="8609" b="23003"/>
          <a:stretch>
            <a:fillRect/>
          </a:stretch>
        </p:blipFill>
        <p:spPr>
          <a:xfrm>
            <a:off x="10242973" y="173143"/>
            <a:ext cx="1749213" cy="5689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zh-CN" altLang="en-US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不同资源类型的选择</a:t>
            </a:r>
            <a:endParaRPr lang="zh-CN" altLang="en-US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</p:txBody>
      </p:sp>
      <p:graphicFrame>
        <p:nvGraphicFramePr>
          <p:cNvPr id="30722" name="Group 2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365250" y="2459355"/>
          <a:ext cx="9406890" cy="3011805"/>
        </p:xfrm>
        <a:graphic>
          <a:graphicData uri="http://schemas.openxmlformats.org/drawingml/2006/table">
            <a:tbl>
              <a:tblPr/>
              <a:tblGrid>
                <a:gridCol w="4813300"/>
                <a:gridCol w="4593590"/>
              </a:tblGrid>
              <a:tr h="3011805">
                <a:tc>
                  <a:txBody>
                    <a:bodyPr/>
                    <a:p>
                      <a:pPr marL="0" marR="0" lvl="0" indent="0" algn="l" defTabSz="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  <a:ea typeface="宋体" panose="02010600030101010101" pitchFamily="2" charset="-122"/>
                        <a:sym typeface="Calibri" panose="020F0502020204030204" charset="0"/>
                      </a:endParaRPr>
                    </a:p>
                  </a:txBody>
                  <a:tcPr marL="78096" marR="78096" marT="52057" marB="5205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  <a:ea typeface="宋体" panose="02010600030101010101" pitchFamily="2" charset="-122"/>
                        <a:sym typeface="Calibri" panose="020F0502020204030204" charset="0"/>
                      </a:endParaRPr>
                    </a:p>
                  </a:txBody>
                  <a:tcPr marL="78096" marR="78096" marT="52057" marB="5205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9161" name="内容占位符 2"/>
          <p:cNvSpPr txBox="1"/>
          <p:nvPr>
            <p:custDataLst>
              <p:tags r:id="rId4"/>
            </p:custDataLst>
          </p:nvPr>
        </p:nvSpPr>
        <p:spPr>
          <a:xfrm>
            <a:off x="1820545" y="2853055"/>
            <a:ext cx="3994150" cy="2244090"/>
          </a:xfrm>
          <a:prstGeom prst="rect">
            <a:avLst/>
          </a:prstGeom>
          <a:noFill/>
          <a:ln w="9525">
            <a:noFill/>
          </a:ln>
        </p:spPr>
        <p:txBody>
          <a:bodyPr lIns="103854" tIns="51928" rIns="103854" bIns="51928" anchor="t"/>
          <a:p>
            <a:pPr marL="389255" indent="-389255">
              <a:lnSpc>
                <a:spcPct val="150000"/>
              </a:lnSpc>
              <a:spcBef>
                <a:spcPct val="20000"/>
              </a:spcBef>
              <a:buChar char="•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最新研究进展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89255" indent="-389255">
              <a:lnSpc>
                <a:spcPct val="150000"/>
              </a:lnSpc>
              <a:spcBef>
                <a:spcPct val="20000"/>
              </a:spcBef>
              <a:buChar char="•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申请专利时防止重复申请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89255" indent="-389255">
              <a:lnSpc>
                <a:spcPct val="150000"/>
              </a:lnSpc>
              <a:spcBef>
                <a:spcPct val="20000"/>
              </a:spcBef>
              <a:buChar char="•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某个政策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/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领域的历史报道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389255" indent="-389255">
              <a:lnSpc>
                <a:spcPct val="150000"/>
              </a:lnSpc>
              <a:spcBef>
                <a:spcPct val="20000"/>
              </a:spcBef>
              <a:buChar char="•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指标类数据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49162" name="内容占位符 2"/>
          <p:cNvSpPr txBox="1"/>
          <p:nvPr>
            <p:custDataLst>
              <p:tags r:id="rId5"/>
            </p:custDataLst>
          </p:nvPr>
        </p:nvSpPr>
        <p:spPr>
          <a:xfrm>
            <a:off x="6608445" y="2851150"/>
            <a:ext cx="2971800" cy="2103755"/>
          </a:xfrm>
          <a:prstGeom prst="rect">
            <a:avLst/>
          </a:prstGeom>
          <a:noFill/>
          <a:ln w="9525">
            <a:noFill/>
          </a:ln>
        </p:spPr>
        <p:txBody>
          <a:bodyPr lIns="103854" tIns="51928" rIns="103854" bIns="51928" anchor="t"/>
          <a:p>
            <a:pPr marL="389255" indent="-389255">
              <a:lnSpc>
                <a:spcPct val="150000"/>
              </a:lnSpc>
              <a:spcBef>
                <a:spcPct val="20000"/>
              </a:spcBef>
              <a:buChar char="•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期刊、博硕、会议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89255" indent="-389255">
              <a:lnSpc>
                <a:spcPct val="150000"/>
              </a:lnSpc>
              <a:spcBef>
                <a:spcPct val="20000"/>
              </a:spcBef>
              <a:buChar char="•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专利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89255" indent="-389255">
              <a:lnSpc>
                <a:spcPct val="150000"/>
              </a:lnSpc>
              <a:spcBef>
                <a:spcPct val="20000"/>
              </a:spcBef>
              <a:buChar char="•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报纸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89255" indent="-389255">
              <a:lnSpc>
                <a:spcPct val="150000"/>
              </a:lnSpc>
              <a:spcBef>
                <a:spcPct val="20000"/>
              </a:spcBef>
              <a:buChar char="•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年鉴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89255" indent="-389255">
              <a:lnSpc>
                <a:spcPct val="150000"/>
              </a:lnSpc>
              <a:spcBef>
                <a:spcPct val="20000"/>
              </a:spcBef>
              <a:buChar char="•"/>
            </a:pP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163" name="文本框 5123"/>
          <p:cNvSpPr txBox="1"/>
          <p:nvPr>
            <p:custDataLst>
              <p:tags r:id="rId6"/>
            </p:custDataLst>
          </p:nvPr>
        </p:nvSpPr>
        <p:spPr>
          <a:xfrm>
            <a:off x="1293495" y="1345565"/>
            <a:ext cx="1020254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hangingPunct="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学习、科研参考时，可根据资源的不同类型合理选择需要的资源。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fill="hold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2030095" y="3984625"/>
            <a:ext cx="2330450" cy="1879600"/>
            <a:chOff x="3328" y="6692"/>
            <a:chExt cx="3670" cy="2960"/>
          </a:xfrm>
        </p:grpSpPr>
        <p:sp>
          <p:nvSpPr>
            <p:cNvPr id="24" name="文本框 69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328" y="8928"/>
              <a:ext cx="3670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noAutofit/>
            </a:bodyPr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作者发文检索</a:t>
              </a:r>
              <a:endPara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4171" y="6692"/>
              <a:ext cx="1984" cy="1984"/>
              <a:chOff x="4178" y="6692"/>
              <a:chExt cx="1984" cy="1984"/>
            </a:xfrm>
          </p:grpSpPr>
          <p:sp>
            <p:nvSpPr>
              <p:cNvPr id="20" name="椭圆 50"/>
              <p:cNvSpPr>
                <a:spLocks noChangeAspect="1" noChangeArrowhead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4178" y="6692"/>
                <a:ext cx="1984" cy="1984"/>
              </a:xfrm>
              <a:prstGeom prst="ellipse">
                <a:avLst/>
              </a:prstGeom>
              <a:solidFill>
                <a:srgbClr val="8D67D9"/>
              </a:solidFill>
              <a:ln>
                <a:noFill/>
              </a:ln>
            </p:spPr>
            <p:txBody>
              <a:bodyPr anchor="ctr"/>
              <a:p>
                <a:pPr algn="ctr"/>
                <a:endParaRPr lang="zh-CN" altLang="zh-CN">
                  <a:solidFill>
                    <a:schemeClr val="tx1">
                      <a:lumMod val="65000"/>
                      <a:lumOff val="35000"/>
                    </a:schemeClr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pic>
            <p:nvPicPr>
              <p:cNvPr id="12" name="图片 11" descr="3b333437313236323bd5cbbac5b2e9d1a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660" y="7174"/>
                <a:ext cx="1020" cy="1020"/>
              </a:xfrm>
              <a:prstGeom prst="rect">
                <a:avLst/>
              </a:prstGeom>
            </p:spPr>
          </p:pic>
        </p:grpSp>
      </p:grpSp>
      <p:grpSp>
        <p:nvGrpSpPr>
          <p:cNvPr id="47" name="组合 46"/>
          <p:cNvGrpSpPr/>
          <p:nvPr/>
        </p:nvGrpSpPr>
        <p:grpSpPr>
          <a:xfrm>
            <a:off x="5291455" y="3984625"/>
            <a:ext cx="1818640" cy="1879600"/>
            <a:chOff x="8536" y="6692"/>
            <a:chExt cx="2864" cy="2960"/>
          </a:xfrm>
        </p:grpSpPr>
        <p:sp>
          <p:nvSpPr>
            <p:cNvPr id="33" name="文本框 68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536" y="8928"/>
              <a:ext cx="2864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句子检索</a:t>
              </a:r>
              <a:endPara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8976" y="6692"/>
              <a:ext cx="1984" cy="1984"/>
              <a:chOff x="8976" y="6692"/>
              <a:chExt cx="1984" cy="1984"/>
            </a:xfrm>
          </p:grpSpPr>
          <p:sp>
            <p:nvSpPr>
              <p:cNvPr id="28" name="椭圆 44"/>
              <p:cNvSpPr>
                <a:spLocks noChangeAspect="1"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8976" y="6692"/>
                <a:ext cx="1984" cy="1984"/>
              </a:xfrm>
              <a:prstGeom prst="ellipse">
                <a:avLst/>
              </a:prstGeom>
              <a:solidFill>
                <a:srgbClr val="8E93F9"/>
              </a:solidFill>
              <a:ln>
                <a:noFill/>
              </a:ln>
            </p:spPr>
            <p:txBody>
              <a:bodyPr anchor="ctr"/>
              <a:p>
                <a:pPr algn="ctr"/>
                <a:endParaRPr lang="zh-CN" altLang="zh-CN">
                  <a:solidFill>
                    <a:schemeClr val="tx1">
                      <a:lumMod val="65000"/>
                      <a:lumOff val="35000"/>
                    </a:schemeClr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pic>
            <p:nvPicPr>
              <p:cNvPr id="13" name="图片 12" descr="32313630313239323b32313630313233343b7b548fa967e591cd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514" y="7230"/>
                <a:ext cx="907" cy="907"/>
              </a:xfrm>
              <a:prstGeom prst="rect">
                <a:avLst/>
              </a:prstGeom>
            </p:spPr>
          </p:pic>
        </p:grpSp>
      </p:grpSp>
      <p:grpSp>
        <p:nvGrpSpPr>
          <p:cNvPr id="45" name="组合 44"/>
          <p:cNvGrpSpPr/>
          <p:nvPr/>
        </p:nvGrpSpPr>
        <p:grpSpPr>
          <a:xfrm>
            <a:off x="8133080" y="1470660"/>
            <a:ext cx="1818640" cy="1923415"/>
            <a:chOff x="12938" y="2733"/>
            <a:chExt cx="2864" cy="3029"/>
          </a:xfrm>
        </p:grpSpPr>
        <p:sp>
          <p:nvSpPr>
            <p:cNvPr id="16" name="文本框 68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2938" y="5038"/>
              <a:ext cx="2864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专业检索</a:t>
              </a:r>
              <a:endPara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13378" y="2733"/>
              <a:ext cx="1984" cy="1984"/>
              <a:chOff x="13378" y="2733"/>
              <a:chExt cx="1984" cy="1984"/>
            </a:xfrm>
          </p:grpSpPr>
          <p:sp>
            <p:nvSpPr>
              <p:cNvPr id="11" name="椭圆 44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13378" y="2733"/>
                <a:ext cx="1984" cy="1984"/>
              </a:xfrm>
              <a:prstGeom prst="ellipse">
                <a:avLst/>
              </a:prstGeom>
              <a:solidFill>
                <a:srgbClr val="8E93F9"/>
              </a:solidFill>
              <a:ln>
                <a:noFill/>
              </a:ln>
            </p:spPr>
            <p:txBody>
              <a:bodyPr anchor="ctr"/>
              <a:p>
                <a:pPr algn="ctr"/>
                <a:endParaRPr lang="zh-CN" altLang="zh-CN">
                  <a:solidFill>
                    <a:schemeClr val="tx1">
                      <a:lumMod val="65000"/>
                      <a:lumOff val="35000"/>
                    </a:schemeClr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pic>
            <p:nvPicPr>
              <p:cNvPr id="14" name="图片 13" descr="343435383034343b343532353931383b67e5770b52067c7b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3916" y="3271"/>
                <a:ext cx="907" cy="907"/>
              </a:xfrm>
              <a:prstGeom prst="rect">
                <a:avLst/>
              </a:prstGeom>
            </p:spPr>
          </p:pic>
        </p:grpSp>
      </p:grpSp>
      <p:grpSp>
        <p:nvGrpSpPr>
          <p:cNvPr id="48" name="组合 47"/>
          <p:cNvGrpSpPr/>
          <p:nvPr/>
        </p:nvGrpSpPr>
        <p:grpSpPr>
          <a:xfrm>
            <a:off x="8156575" y="3984625"/>
            <a:ext cx="1770380" cy="1879600"/>
            <a:chOff x="12938" y="6692"/>
            <a:chExt cx="2788" cy="2960"/>
          </a:xfrm>
        </p:grpSpPr>
        <p:sp>
          <p:nvSpPr>
            <p:cNvPr id="41" name="文本框 69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2938" y="8928"/>
              <a:ext cx="2789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noAutofit/>
            </a:bodyPr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出版物检索</a:t>
              </a:r>
              <a:endPara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3341" y="6692"/>
              <a:ext cx="1984" cy="1984"/>
              <a:chOff x="13378" y="6692"/>
              <a:chExt cx="1984" cy="1984"/>
            </a:xfrm>
          </p:grpSpPr>
          <p:sp>
            <p:nvSpPr>
              <p:cNvPr id="37" name="椭圆 50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13378" y="6692"/>
                <a:ext cx="1984" cy="1984"/>
              </a:xfrm>
              <a:prstGeom prst="ellipse">
                <a:avLst/>
              </a:prstGeom>
              <a:solidFill>
                <a:srgbClr val="8D67D9"/>
              </a:solidFill>
              <a:ln>
                <a:noFill/>
              </a:ln>
            </p:spPr>
            <p:txBody>
              <a:bodyPr anchor="ctr"/>
              <a:p>
                <a:pPr algn="ctr"/>
                <a:endParaRPr lang="zh-CN" altLang="zh-CN">
                  <a:solidFill>
                    <a:schemeClr val="tx1">
                      <a:lumMod val="65000"/>
                      <a:lumOff val="35000"/>
                    </a:schemeClr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pic>
            <p:nvPicPr>
              <p:cNvPr id="17" name="图片 16" descr="32303236333539373b32303236353136373b4e66672c51855bb967e5627e653e5927955c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3860" y="7174"/>
                <a:ext cx="1020" cy="1020"/>
              </a:xfrm>
              <a:prstGeom prst="rect">
                <a:avLst/>
              </a:prstGeom>
            </p:spPr>
          </p:pic>
        </p:grpSp>
      </p:grpSp>
      <p:grpSp>
        <p:nvGrpSpPr>
          <p:cNvPr id="35" name="组合 34"/>
          <p:cNvGrpSpPr/>
          <p:nvPr/>
        </p:nvGrpSpPr>
        <p:grpSpPr>
          <a:xfrm>
            <a:off x="2286000" y="1470660"/>
            <a:ext cx="1818640" cy="1923415"/>
            <a:chOff x="3638" y="2733"/>
            <a:chExt cx="2864" cy="3029"/>
          </a:xfrm>
        </p:grpSpPr>
        <p:sp>
          <p:nvSpPr>
            <p:cNvPr id="68" name="文本框 68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638" y="5038"/>
              <a:ext cx="2864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一框式检索</a:t>
              </a:r>
              <a:endPara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078" y="2733"/>
              <a:ext cx="1984" cy="1984"/>
              <a:chOff x="4028" y="2733"/>
              <a:chExt cx="1984" cy="1984"/>
            </a:xfrm>
          </p:grpSpPr>
          <p:sp>
            <p:nvSpPr>
              <p:cNvPr id="49" name="椭圆 44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028" y="2733"/>
                <a:ext cx="1984" cy="1984"/>
              </a:xfrm>
              <a:prstGeom prst="ellipse">
                <a:avLst/>
              </a:prstGeom>
              <a:solidFill>
                <a:srgbClr val="8E93F9"/>
              </a:solidFill>
              <a:ln>
                <a:noFill/>
              </a:ln>
            </p:spPr>
            <p:txBody>
              <a:bodyPr anchor="ctr"/>
              <a:p>
                <a:pPr algn="ctr"/>
                <a:endParaRPr lang="zh-CN" altLang="zh-CN">
                  <a:solidFill>
                    <a:schemeClr val="tx1">
                      <a:lumMod val="65000"/>
                      <a:lumOff val="35000"/>
                    </a:schemeClr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pic>
            <p:nvPicPr>
              <p:cNvPr id="23" name="图片 22" descr="32303236333539373b32303236353139313b5730740351687403641c7d22653e5927955c"/>
              <p:cNvPicPr>
                <a:picLocks noChangeAspect="1"/>
              </p:cNvPicPr>
              <p:nvPr>
                <p:custDataLst>
                  <p:tags r:id="rId23"/>
                </p:custDataLst>
              </p:nvPr>
            </p:nvPicPr>
            <p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4538" y="3243"/>
                <a:ext cx="964" cy="964"/>
              </a:xfrm>
              <a:prstGeom prst="rect">
                <a:avLst/>
              </a:prstGeom>
            </p:spPr>
          </p:pic>
        </p:grpSp>
      </p:grpSp>
      <p:grpSp>
        <p:nvGrpSpPr>
          <p:cNvPr id="42" name="组合 41"/>
          <p:cNvGrpSpPr/>
          <p:nvPr/>
        </p:nvGrpSpPr>
        <p:grpSpPr>
          <a:xfrm>
            <a:off x="5315585" y="1470660"/>
            <a:ext cx="1770380" cy="1924050"/>
            <a:chOff x="8206" y="2733"/>
            <a:chExt cx="2788" cy="3030"/>
          </a:xfrm>
        </p:grpSpPr>
        <p:sp>
          <p:nvSpPr>
            <p:cNvPr id="69" name="文本框 69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8206" y="5039"/>
              <a:ext cx="2789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noAutofit/>
            </a:bodyPr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高级检索</a:t>
              </a:r>
              <a:endPara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8609" y="2733"/>
              <a:ext cx="1984" cy="1984"/>
              <a:chOff x="8703" y="2733"/>
              <a:chExt cx="1984" cy="1984"/>
            </a:xfrm>
          </p:grpSpPr>
          <p:sp>
            <p:nvSpPr>
              <p:cNvPr id="54" name="椭圆 50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8703" y="2733"/>
                <a:ext cx="1984" cy="1984"/>
              </a:xfrm>
              <a:prstGeom prst="ellipse">
                <a:avLst/>
              </a:prstGeom>
              <a:solidFill>
                <a:srgbClr val="8D67D9"/>
              </a:solidFill>
              <a:ln>
                <a:noFill/>
              </a:ln>
            </p:spPr>
            <p:txBody>
              <a:bodyPr anchor="ctr"/>
              <a:p>
                <a:pPr algn="ctr"/>
                <a:endParaRPr lang="zh-CN" altLang="zh-CN">
                  <a:solidFill>
                    <a:schemeClr val="tx1">
                      <a:lumMod val="65000"/>
                      <a:lumOff val="35000"/>
                    </a:schemeClr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pic>
            <p:nvPicPr>
              <p:cNvPr id="26" name="图片 25" descr="32313538313539393b32313538313537343b53454d"/>
              <p:cNvPicPr>
                <a:picLocks noChangeAspect="1"/>
              </p:cNvPicPr>
              <p:nvPr>
                <p:custDataLst>
                  <p:tags r:id="rId28"/>
                </p:custDataLst>
              </p:nvPr>
            </p:nvPicPr>
            <p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p:blipFill>
            <p:spPr>
              <a:xfrm>
                <a:off x="9213" y="3243"/>
                <a:ext cx="964" cy="964"/>
              </a:xfrm>
              <a:prstGeom prst="rect">
                <a:avLst/>
              </a:prstGeom>
            </p:spPr>
          </p:pic>
        </p:grpSp>
      </p:grpSp>
      <p:sp>
        <p:nvSpPr>
          <p:cNvPr id="3" name="文本框 2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2  </a:t>
            </a:r>
            <a:r>
              <a:rPr lang="zh-CN" altLang="en-US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文献检索</a:t>
            </a:r>
            <a:endParaRPr lang="zh-CN" altLang="en-US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</p:spTree>
    <p:custDataLst>
      <p:tags r:id="rId31"/>
    </p:custData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744220"/>
            <a:ext cx="11734800" cy="560070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2999105" y="1908810"/>
            <a:ext cx="876300" cy="3963035"/>
          </a:xfrm>
          <a:prstGeom prst="rect">
            <a:avLst/>
          </a:prstGeom>
          <a:noFill/>
          <a:ln w="31750">
            <a:solidFill>
              <a:schemeClr val="accent1"/>
            </a:solidFill>
            <a:prstDash val="sysDash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9pPr>
          </a:lstStyle>
          <a:p>
            <a:pPr algn="ctr"/>
            <a:endParaRPr lang="zh-CN" sz="1905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 txBox="1"/>
          <p:nvPr>
            <p:custDataLst>
              <p:tags r:id="rId3"/>
            </p:custDataLst>
          </p:nvPr>
        </p:nvSpPr>
        <p:spPr>
          <a:xfrm>
            <a:off x="690361" y="-70759"/>
            <a:ext cx="10515600" cy="96540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algn="l" defTabSz="914400">
              <a:lnSpc>
                <a:spcPct val="100000"/>
              </a:lnSpc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2.1</a:t>
            </a: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一框式检索</a:t>
            </a: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——</a:t>
            </a: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主题下拉菜单检索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custDataLst>
              <p:tags r:id="rId1"/>
            </p:custDataLst>
          </p:nvPr>
        </p:nvSpPr>
        <p:spPr>
          <a:xfrm>
            <a:off x="690361" y="65131"/>
            <a:ext cx="10515600" cy="965409"/>
          </a:xfrm>
          <a:prstGeom prst="rect">
            <a:avLst/>
          </a:prstGeom>
        </p:spPr>
        <p:txBody>
          <a:bodyPr vert="horz" lIns="121920" tIns="60960" rIns="121920" bIns="60960" anchor="ctr">
            <a:norm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4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</a:rPr>
              <a:t>一框式检索——检索项的选择</a:t>
            </a:r>
            <a:endParaRPr lang="zh-CN" altLang="en-US" sz="24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</a:endParaRPr>
          </a:p>
        </p:txBody>
      </p:sp>
      <p:sp>
        <p:nvSpPr>
          <p:cNvPr id="15" name="内容占位符 2"/>
          <p:cNvSpPr>
            <a:spLocks noGrp="1" noChangeArrowheads="1"/>
          </p:cNvSpPr>
          <p:nvPr/>
        </p:nvSpPr>
        <p:spPr>
          <a:xfrm>
            <a:off x="623570" y="1269365"/>
            <a:ext cx="4502785" cy="5012055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CN" sz="2400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1.</a:t>
            </a:r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检索项（表达文献内容特征）</a:t>
            </a:r>
            <a:endParaRPr lang="zh-CN" altLang="en-US" sz="2400" b="1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主题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篇关</a:t>
            </a: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摘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篇</a:t>
            </a: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名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关键词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摘要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全文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小标题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" name="内容占位符 2"/>
          <p:cNvSpPr>
            <a:spLocks noGrp="1" noChangeArrowheads="1"/>
          </p:cNvSpPr>
          <p:nvPr/>
        </p:nvSpPr>
        <p:spPr>
          <a:xfrm>
            <a:off x="6957060" y="1269365"/>
            <a:ext cx="4346575" cy="5582285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457200" indent="-457200" algn="l" defTabSz="91376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1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914400" indent="-457200" algn="l" defTabSz="91376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295400" indent="-381000" algn="l" defTabSz="91376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752600" indent="-381000" algn="l" defTabSz="91376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209800" indent="-381000" algn="l" defTabSz="91376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CN" b="1" dirty="0" smtClean="0">
                <a:solidFill>
                  <a:schemeClr val="accent1"/>
                </a:solidFill>
                <a:cs typeface="微软雅黑" panose="020B0503020204020204" charset="-122"/>
                <a:sym typeface="宋体" panose="02010600030101010101" pitchFamily="2" charset="-122"/>
              </a:rPr>
              <a:t>2.</a:t>
            </a:r>
            <a:r>
              <a:rPr lang="zh-CN" altLang="en-US" b="1" dirty="0" smtClean="0">
                <a:solidFill>
                  <a:schemeClr val="accent1"/>
                </a:solidFill>
                <a:cs typeface="微软雅黑" panose="020B0503020204020204" charset="-122"/>
                <a:sym typeface="宋体" panose="02010600030101010101" pitchFamily="2" charset="-122"/>
              </a:rPr>
              <a:t>检索项（</a:t>
            </a:r>
            <a:r>
              <a:rPr lang="zh-CN" altLang="en-US" b="1" dirty="0" smtClean="0">
                <a:solidFill>
                  <a:schemeClr val="accent1"/>
                </a:solidFill>
                <a:cs typeface="微软雅黑" panose="020B0503020204020204" charset="-122"/>
                <a:sym typeface="宋体" panose="02010600030101010101" pitchFamily="2" charset="-122"/>
              </a:rPr>
              <a:t>文献外部特征）</a:t>
            </a:r>
            <a:endParaRPr lang="zh-CN" altLang="en-US" b="1" dirty="0" smtClean="0">
              <a:solidFill>
                <a:schemeClr val="accent1"/>
              </a:solidFill>
              <a:cs typeface="微软雅黑" panose="020B0503020204020204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作者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第一作者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通讯</a:t>
            </a: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作者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作者</a:t>
            </a: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单位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基金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参考</a:t>
            </a: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文献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文类</a:t>
            </a: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号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文献</a:t>
            </a:r>
            <a:r>
              <a:rPr lang="zh-CN" altLang="en-US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来源</a:t>
            </a:r>
            <a:endParaRPr lang="zh-CN" altLang="en-US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000" b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DOI</a:t>
            </a:r>
            <a:endParaRPr lang="en-US" altLang="zh-CN" sz="2000" b="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fill="hold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865" y="1009015"/>
            <a:ext cx="7429500" cy="4933950"/>
          </a:xfrm>
          <a:prstGeom prst="rect">
            <a:avLst/>
          </a:prstGeom>
          <a:ln>
            <a:solidFill>
              <a:srgbClr val="3558FF"/>
            </a:solidFill>
          </a:ln>
        </p:spPr>
      </p:pic>
      <p:sp>
        <p:nvSpPr>
          <p:cNvPr id="2" name="标题 1"/>
          <p:cNvSpPr/>
          <p:nvPr>
            <p:custDataLst>
              <p:tags r:id="rId2"/>
            </p:custDataLst>
          </p:nvPr>
        </p:nvSpPr>
        <p:spPr>
          <a:xfrm>
            <a:off x="690361" y="65131"/>
            <a:ext cx="10515600" cy="965409"/>
          </a:xfrm>
          <a:prstGeom prst="rect">
            <a:avLst/>
          </a:prstGeom>
        </p:spPr>
        <p:txBody>
          <a:bodyPr vert="horz" lIns="121920" tIns="60960" rIns="121920" bIns="60960" anchor="ctr">
            <a:norm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4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</a:rPr>
              <a:t>一框式检索——检索项的选择</a:t>
            </a:r>
            <a:endParaRPr lang="zh-CN" altLang="en-US" sz="24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975" y="1590040"/>
            <a:ext cx="7258050" cy="4781550"/>
          </a:xfrm>
          <a:prstGeom prst="rect">
            <a:avLst/>
          </a:prstGeom>
          <a:ln>
            <a:solidFill>
              <a:srgbClr val="3558FF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2200" y="2171065"/>
            <a:ext cx="7448550" cy="4800600"/>
          </a:xfrm>
          <a:prstGeom prst="rect">
            <a:avLst/>
          </a:prstGeom>
          <a:ln>
            <a:solidFill>
              <a:srgbClr val="3558FF"/>
            </a:solidFill>
          </a:ln>
        </p:spPr>
      </p:pic>
      <p:grpSp>
        <p:nvGrpSpPr>
          <p:cNvPr id="12" name="组合 11"/>
          <p:cNvGrpSpPr/>
          <p:nvPr/>
        </p:nvGrpSpPr>
        <p:grpSpPr>
          <a:xfrm>
            <a:off x="468630" y="1009015"/>
            <a:ext cx="5527675" cy="1622425"/>
            <a:chOff x="738" y="1589"/>
            <a:chExt cx="8705" cy="2555"/>
          </a:xfrm>
        </p:grpSpPr>
        <p:sp>
          <p:nvSpPr>
            <p:cNvPr id="13" name="矩形 12"/>
            <p:cNvSpPr/>
            <p:nvPr>
              <p:custDataLst>
                <p:tags r:id="rId5"/>
              </p:custDataLst>
            </p:nvPr>
          </p:nvSpPr>
          <p:spPr>
            <a:xfrm>
              <a:off x="738" y="1589"/>
              <a:ext cx="3270" cy="569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6"/>
              </p:custDataLst>
            </p:nvPr>
          </p:nvSpPr>
          <p:spPr>
            <a:xfrm>
              <a:off x="4008" y="2504"/>
              <a:ext cx="3270" cy="569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7"/>
              </p:custDataLst>
            </p:nvPr>
          </p:nvSpPr>
          <p:spPr>
            <a:xfrm>
              <a:off x="6173" y="3576"/>
              <a:ext cx="3270" cy="569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solidFill>
                  <a:schemeClr val="dk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" name="圆角矩形 13"/>
          <p:cNvSpPr/>
          <p:nvPr>
            <p:custDataLst>
              <p:tags r:id="rId8"/>
            </p:custDataLst>
          </p:nvPr>
        </p:nvSpPr>
        <p:spPr>
          <a:xfrm>
            <a:off x="5448300" y="909320"/>
            <a:ext cx="3973830" cy="788035"/>
          </a:xfrm>
          <a:prstGeom prst="round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algn="ctr">
              <a:lnSpc>
                <a:spcPct val="150000"/>
              </a:lnSpc>
            </a:pP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能够表达文献内容特征的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检索项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2655" y="2628265"/>
            <a:ext cx="8134350" cy="4343400"/>
          </a:xfrm>
          <a:prstGeom prst="rect">
            <a:avLst/>
          </a:prstGeom>
          <a:ln>
            <a:solidFill>
              <a:srgbClr val="3558FF"/>
            </a:solidFill>
          </a:ln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custDataLst>
              <p:tags r:id="rId1"/>
            </p:custDataLst>
          </p:nvPr>
        </p:nvSpPr>
        <p:spPr>
          <a:xfrm>
            <a:off x="690361" y="65131"/>
            <a:ext cx="10515600" cy="965409"/>
          </a:xfrm>
          <a:prstGeom prst="rect">
            <a:avLst/>
          </a:prstGeom>
        </p:spPr>
        <p:txBody>
          <a:bodyPr vert="horz" lIns="121920" tIns="60960" rIns="121920" bIns="60960" anchor="ctr">
            <a:norm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4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</a:rPr>
              <a:t>一框式检索——检索项的选择</a:t>
            </a:r>
            <a:endParaRPr lang="zh-CN" altLang="en-US" sz="24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</a:endParaRPr>
          </a:p>
        </p:txBody>
      </p:sp>
      <p:sp>
        <p:nvSpPr>
          <p:cNvPr id="61" name="标题 8"/>
          <p:cNvSpPr>
            <a:spLocks noGrp="1"/>
          </p:cNvSpPr>
          <p:nvPr/>
        </p:nvSpPr>
        <p:spPr>
          <a:xfrm>
            <a:off x="4904740" y="753110"/>
            <a:ext cx="4054793" cy="80391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7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 b="1" dirty="0">
                <a:latin typeface="微软雅黑" panose="020B0503020204020204" charset="-122"/>
                <a:ea typeface="微软雅黑" panose="020B0503020204020204" charset="-122"/>
              </a:rPr>
              <a:t>到底该用哪个</a:t>
            </a:r>
            <a:r>
              <a:rPr lang="en-US" altLang="zh-CN" sz="3300" b="1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3300" b="1" dirty="0">
                <a:latin typeface="微软雅黑" panose="020B0503020204020204" charset="-122"/>
                <a:ea typeface="微软雅黑" panose="020B0503020204020204" charset="-122"/>
              </a:rPr>
              <a:t>检索项</a:t>
            </a:r>
            <a:r>
              <a:rPr lang="en-US" altLang="zh-CN" sz="3300" b="1" dirty="0">
                <a:latin typeface="微软雅黑" panose="020B0503020204020204" charset="-122"/>
                <a:ea typeface="微软雅黑" panose="020B0503020204020204" charset="-122"/>
              </a:rPr>
              <a:t>” </a:t>
            </a:r>
            <a:r>
              <a:rPr lang="zh-CN" altLang="en-US" sz="3300" b="1" dirty="0">
                <a:latin typeface="微软雅黑" panose="020B0503020204020204" charset="-122"/>
                <a:ea typeface="微软雅黑" panose="020B0503020204020204" charset="-122"/>
              </a:rPr>
              <a:t>呢？</a:t>
            </a:r>
            <a:endParaRPr lang="zh-CN" altLang="en-US" sz="33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35915" y="1557020"/>
            <a:ext cx="11737975" cy="5013325"/>
          </a:xfrm>
          <a:prstGeom prst="rect">
            <a:avLst/>
          </a:prstGeom>
          <a:noFill/>
        </p:spPr>
        <p:txBody>
          <a:bodyPr wrap="square" lIns="121888" tIns="60944" rIns="121888" bIns="60944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检索是否成功可以从两个层面进行评价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、是否得到了所要找的资料，如查到某一文献并获得原文或回答某一实际问题；</a:t>
            </a:r>
            <a:endParaRPr lang="zh-CN" altLang="en-US" sz="2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、所查到的情报资料是否全面准确。</a:t>
            </a:r>
            <a:endParaRPr lang="zh-CN" altLang="en-US" sz="26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266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266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查准率排序：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关键词</a:t>
            </a:r>
            <a:r>
              <a:rPr lang="zh-CN" altLang="en-US" sz="2000" b="1" dirty="0"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&gt;篇名&gt;摘要&gt;主题&gt;全文</a:t>
            </a:r>
            <a:endParaRPr lang="zh-CN" altLang="en-US" sz="266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266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81430" y="3860165"/>
            <a:ext cx="3208655" cy="11068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66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 scaled="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查准率</a:t>
            </a:r>
            <a:endParaRPr lang="zh-CN" altLang="en-US" sz="66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 scaled="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88480" y="3861435"/>
            <a:ext cx="3218815" cy="11068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66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 scaled="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查全率</a:t>
            </a:r>
            <a:endParaRPr lang="zh-CN" altLang="en-US" sz="66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 scaled="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96000" y="5228590"/>
            <a:ext cx="57892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200000"/>
              </a:lnSpc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查全率排序：</a:t>
            </a:r>
            <a:r>
              <a:rPr lang="zh-CN" altLang="en-US" sz="2000" b="1" dirty="0"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全文&gt;主题&gt;</a:t>
            </a:r>
            <a:r>
              <a:rPr lang="zh-CN" altLang="en-US" sz="2000" b="1" dirty="0"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摘要&gt;</a:t>
            </a:r>
            <a:r>
              <a:rPr lang="zh-CN" altLang="en-US" sz="2000" b="1" dirty="0"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关键词&gt;篇名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fill="hold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245" y="1033780"/>
            <a:ext cx="10706100" cy="19621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913" y="3336713"/>
            <a:ext cx="10955867" cy="4764193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4003040" y="3336713"/>
            <a:ext cx="1308947" cy="2225040"/>
          </a:xfrm>
          <a:prstGeom prst="rect">
            <a:avLst/>
          </a:prstGeom>
          <a:noFill/>
          <a:ln w="31750">
            <a:solidFill>
              <a:schemeClr val="accent1"/>
            </a:solidFill>
            <a:prstDash val="sysDash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9pPr>
          </a:lstStyle>
          <a:p>
            <a:pPr algn="ctr"/>
            <a:endParaRPr lang="zh-CN" sz="1905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8"/>
          <p:cNvSpPr txBox="1"/>
          <p:nvPr>
            <p:custDataLst>
              <p:tags r:id="rId4"/>
            </p:custDataLst>
          </p:nvPr>
        </p:nvSpPr>
        <p:spPr>
          <a:xfrm>
            <a:off x="9630622" y="2579370"/>
            <a:ext cx="1845733" cy="41656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  <a:prstDash val="solid"/>
            <a:miter/>
          </a:ln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9pPr>
          </a:lstStyle>
          <a:p>
            <a:pPr algn="ctr"/>
            <a:r>
              <a:rPr lang="zh-CN" sz="2115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高级检索</a:t>
            </a:r>
            <a:endParaRPr lang="zh-CN" sz="2115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8865235" y="2150322"/>
            <a:ext cx="900853" cy="291253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9pPr>
          </a:lstStyle>
          <a:p>
            <a:pPr algn="ctr"/>
            <a:endParaRPr lang="zh-CN" sz="1905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 txBox="1"/>
          <p:nvPr>
            <p:custDataLst>
              <p:tags r:id="rId6"/>
            </p:custDataLst>
          </p:nvPr>
        </p:nvSpPr>
        <p:spPr>
          <a:xfrm>
            <a:off x="690361" y="-70759"/>
            <a:ext cx="10515600" cy="96540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algn="l" defTabSz="914400">
              <a:lnSpc>
                <a:spcPct val="100000"/>
              </a:lnSpc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2.2</a:t>
            </a: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高级检索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1" grpId="0" bldLvl="0" animBg="1"/>
      <p:bldP spid="10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" name="组合 49"/>
          <p:cNvGrpSpPr/>
          <p:nvPr/>
        </p:nvGrpSpPr>
        <p:grpSpPr>
          <a:xfrm rot="0">
            <a:off x="7730490" y="2949575"/>
            <a:ext cx="262890" cy="392430"/>
            <a:chOff x="10182016" y="3597432"/>
            <a:chExt cx="481093" cy="719115"/>
          </a:xfrm>
          <a:solidFill>
            <a:schemeClr val="bg1"/>
          </a:solidFill>
          <a:effectLst/>
        </p:grpSpPr>
        <p:sp>
          <p:nvSpPr>
            <p:cNvPr id="51" name="Freeform 456"/>
            <p:cNvSpPr>
              <a:spLocks noEditPoints="1"/>
            </p:cNvSpPr>
            <p:nvPr/>
          </p:nvSpPr>
          <p:spPr bwMode="auto">
            <a:xfrm>
              <a:off x="10274339" y="3841224"/>
              <a:ext cx="388770" cy="347657"/>
            </a:xfrm>
            <a:custGeom>
              <a:avLst/>
              <a:gdLst>
                <a:gd name="T0" fmla="*/ 148 w 228"/>
                <a:gd name="T1" fmla="*/ 0 h 204"/>
                <a:gd name="T2" fmla="*/ 148 w 228"/>
                <a:gd name="T3" fmla="*/ 0 h 204"/>
                <a:gd name="T4" fmla="*/ 114 w 228"/>
                <a:gd name="T5" fmla="*/ 13 h 204"/>
                <a:gd name="T6" fmla="*/ 80 w 228"/>
                <a:gd name="T7" fmla="*/ 0 h 204"/>
                <a:gd name="T8" fmla="*/ 0 w 228"/>
                <a:gd name="T9" fmla="*/ 80 h 204"/>
                <a:gd name="T10" fmla="*/ 0 w 228"/>
                <a:gd name="T11" fmla="*/ 98 h 204"/>
                <a:gd name="T12" fmla="*/ 7 w 228"/>
                <a:gd name="T13" fmla="*/ 84 h 204"/>
                <a:gd name="T14" fmla="*/ 17 w 228"/>
                <a:gd name="T15" fmla="*/ 84 h 204"/>
                <a:gd name="T16" fmla="*/ 93 w 228"/>
                <a:gd name="T17" fmla="*/ 137 h 204"/>
                <a:gd name="T18" fmla="*/ 93 w 228"/>
                <a:gd name="T19" fmla="*/ 204 h 204"/>
                <a:gd name="T20" fmla="*/ 104 w 228"/>
                <a:gd name="T21" fmla="*/ 204 h 204"/>
                <a:gd name="T22" fmla="*/ 124 w 228"/>
                <a:gd name="T23" fmla="*/ 204 h 204"/>
                <a:gd name="T24" fmla="*/ 228 w 228"/>
                <a:gd name="T25" fmla="*/ 167 h 204"/>
                <a:gd name="T26" fmla="*/ 228 w 228"/>
                <a:gd name="T27" fmla="*/ 80 h 204"/>
                <a:gd name="T28" fmla="*/ 148 w 228"/>
                <a:gd name="T29" fmla="*/ 0 h 204"/>
                <a:gd name="T30" fmla="*/ 114 w 228"/>
                <a:gd name="T31" fmla="*/ 151 h 204"/>
                <a:gd name="T32" fmla="*/ 101 w 228"/>
                <a:gd name="T33" fmla="*/ 132 h 204"/>
                <a:gd name="T34" fmla="*/ 87 w 228"/>
                <a:gd name="T35" fmla="*/ 112 h 204"/>
                <a:gd name="T36" fmla="*/ 114 w 228"/>
                <a:gd name="T37" fmla="*/ 13 h 204"/>
                <a:gd name="T38" fmla="*/ 141 w 228"/>
                <a:gd name="T39" fmla="*/ 112 h 204"/>
                <a:gd name="T40" fmla="*/ 114 w 228"/>
                <a:gd name="T41" fmla="*/ 15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8" h="204"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50" y="9"/>
                    <a:pt x="0" y="30"/>
                    <a:pt x="0" y="80"/>
                  </a:cubicBezTo>
                  <a:cubicBezTo>
                    <a:pt x="0" y="87"/>
                    <a:pt x="0" y="92"/>
                    <a:pt x="0" y="98"/>
                  </a:cubicBezTo>
                  <a:cubicBezTo>
                    <a:pt x="5" y="90"/>
                    <a:pt x="7" y="84"/>
                    <a:pt x="7" y="84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17" y="84"/>
                    <a:pt x="33" y="137"/>
                    <a:pt x="93" y="137"/>
                  </a:cubicBezTo>
                  <a:cubicBezTo>
                    <a:pt x="93" y="204"/>
                    <a:pt x="93" y="204"/>
                    <a:pt x="93" y="204"/>
                  </a:cubicBezTo>
                  <a:cubicBezTo>
                    <a:pt x="97" y="204"/>
                    <a:pt x="100" y="204"/>
                    <a:pt x="104" y="204"/>
                  </a:cubicBezTo>
                  <a:cubicBezTo>
                    <a:pt x="124" y="204"/>
                    <a:pt x="124" y="204"/>
                    <a:pt x="124" y="204"/>
                  </a:cubicBezTo>
                  <a:cubicBezTo>
                    <a:pt x="225" y="204"/>
                    <a:pt x="228" y="167"/>
                    <a:pt x="228" y="167"/>
                  </a:cubicBezTo>
                  <a:cubicBezTo>
                    <a:pt x="228" y="167"/>
                    <a:pt x="228" y="154"/>
                    <a:pt x="228" y="80"/>
                  </a:cubicBezTo>
                  <a:cubicBezTo>
                    <a:pt x="228" y="30"/>
                    <a:pt x="178" y="9"/>
                    <a:pt x="148" y="0"/>
                  </a:cubicBezTo>
                  <a:close/>
                  <a:moveTo>
                    <a:pt x="114" y="151"/>
                  </a:moveTo>
                  <a:cubicBezTo>
                    <a:pt x="101" y="132"/>
                    <a:pt x="101" y="132"/>
                    <a:pt x="101" y="13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41" y="112"/>
                    <a:pt x="141" y="112"/>
                    <a:pt x="141" y="112"/>
                  </a:cubicBezTo>
                  <a:lnTo>
                    <a:pt x="114" y="1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/>
            <a:p>
              <a:endParaRPr lang="zh-CN" altLang="en-US" sz="2485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2" name="Oval 457"/>
            <p:cNvSpPr>
              <a:spLocks noChangeArrowheads="1"/>
            </p:cNvSpPr>
            <p:nvPr/>
          </p:nvSpPr>
          <p:spPr bwMode="auto">
            <a:xfrm>
              <a:off x="10371712" y="3597432"/>
              <a:ext cx="195467" cy="2279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/>
            <a:p>
              <a:endParaRPr lang="zh-CN" altLang="en-US" sz="2485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458"/>
            <p:cNvSpPr/>
            <p:nvPr/>
          </p:nvSpPr>
          <p:spPr bwMode="auto">
            <a:xfrm>
              <a:off x="10241882" y="4125408"/>
              <a:ext cx="108913" cy="109634"/>
            </a:xfrm>
            <a:custGeom>
              <a:avLst/>
              <a:gdLst>
                <a:gd name="T0" fmla="*/ 20 w 64"/>
                <a:gd name="T1" fmla="*/ 2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64 w 64"/>
                <a:gd name="T9" fmla="*/ 31 h 64"/>
                <a:gd name="T10" fmla="*/ 32 w 64"/>
                <a:gd name="T11" fmla="*/ 0 h 64"/>
                <a:gd name="T12" fmla="*/ 20 w 64"/>
                <a:gd name="T13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4">
                  <a:moveTo>
                    <a:pt x="20" y="2"/>
                  </a:moveTo>
                  <a:cubicBezTo>
                    <a:pt x="8" y="7"/>
                    <a:pt x="0" y="18"/>
                    <a:pt x="0" y="32"/>
                  </a:cubicBezTo>
                  <a:cubicBezTo>
                    <a:pt x="0" y="49"/>
                    <a:pt x="14" y="64"/>
                    <a:pt x="32" y="64"/>
                  </a:cubicBezTo>
                  <a:cubicBezTo>
                    <a:pt x="50" y="64"/>
                    <a:pt x="64" y="49"/>
                    <a:pt x="64" y="32"/>
                  </a:cubicBezTo>
                  <a:cubicBezTo>
                    <a:pt x="64" y="32"/>
                    <a:pt x="64" y="31"/>
                    <a:pt x="64" y="31"/>
                  </a:cubicBezTo>
                  <a:cubicBezTo>
                    <a:pt x="64" y="14"/>
                    <a:pt x="49" y="0"/>
                    <a:pt x="32" y="0"/>
                  </a:cubicBezTo>
                  <a:cubicBezTo>
                    <a:pt x="28" y="0"/>
                    <a:pt x="24" y="1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/>
            <a:p>
              <a:endParaRPr lang="zh-CN" altLang="en-US" sz="2485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459"/>
            <p:cNvSpPr>
              <a:spLocks noEditPoints="1"/>
            </p:cNvSpPr>
            <p:nvPr/>
          </p:nvSpPr>
          <p:spPr bwMode="auto">
            <a:xfrm>
              <a:off x="10182016" y="4011446"/>
              <a:ext cx="228646" cy="305101"/>
            </a:xfrm>
            <a:custGeom>
              <a:avLst/>
              <a:gdLst>
                <a:gd name="T0" fmla="*/ 66 w 134"/>
                <a:gd name="T1" fmla="*/ 0 h 179"/>
                <a:gd name="T2" fmla="*/ 54 w 134"/>
                <a:gd name="T3" fmla="*/ 18 h 179"/>
                <a:gd name="T4" fmla="*/ 0 w 134"/>
                <a:gd name="T5" fmla="*/ 48 h 179"/>
                <a:gd name="T6" fmla="*/ 0 w 134"/>
                <a:gd name="T7" fmla="*/ 117 h 179"/>
                <a:gd name="T8" fmla="*/ 66 w 134"/>
                <a:gd name="T9" fmla="*/ 179 h 179"/>
                <a:gd name="T10" fmla="*/ 134 w 134"/>
                <a:gd name="T11" fmla="*/ 116 h 179"/>
                <a:gd name="T12" fmla="*/ 134 w 134"/>
                <a:gd name="T13" fmla="*/ 104 h 179"/>
                <a:gd name="T14" fmla="*/ 134 w 134"/>
                <a:gd name="T15" fmla="*/ 48 h 179"/>
                <a:gd name="T16" fmla="*/ 66 w 134"/>
                <a:gd name="T17" fmla="*/ 0 h 179"/>
                <a:gd name="T18" fmla="*/ 107 w 134"/>
                <a:gd name="T19" fmla="*/ 99 h 179"/>
                <a:gd name="T20" fmla="*/ 107 w 134"/>
                <a:gd name="T21" fmla="*/ 100 h 179"/>
                <a:gd name="T22" fmla="*/ 67 w 134"/>
                <a:gd name="T23" fmla="*/ 139 h 179"/>
                <a:gd name="T24" fmla="*/ 27 w 134"/>
                <a:gd name="T25" fmla="*/ 99 h 179"/>
                <a:gd name="T26" fmla="*/ 54 w 134"/>
                <a:gd name="T27" fmla="*/ 60 h 179"/>
                <a:gd name="T28" fmla="*/ 67 w 134"/>
                <a:gd name="T29" fmla="*/ 58 h 179"/>
                <a:gd name="T30" fmla="*/ 107 w 134"/>
                <a:gd name="T31" fmla="*/ 9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4" h="179">
                  <a:moveTo>
                    <a:pt x="66" y="0"/>
                  </a:moveTo>
                  <a:cubicBezTo>
                    <a:pt x="66" y="0"/>
                    <a:pt x="62" y="9"/>
                    <a:pt x="54" y="18"/>
                  </a:cubicBezTo>
                  <a:cubicBezTo>
                    <a:pt x="44" y="30"/>
                    <a:pt x="27" y="45"/>
                    <a:pt x="0" y="48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53"/>
                    <a:pt x="66" y="179"/>
                    <a:pt x="66" y="179"/>
                  </a:cubicBezTo>
                  <a:cubicBezTo>
                    <a:pt x="124" y="164"/>
                    <a:pt x="134" y="116"/>
                    <a:pt x="134" y="116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81" y="46"/>
                    <a:pt x="66" y="0"/>
                    <a:pt x="66" y="0"/>
                  </a:cubicBezTo>
                  <a:close/>
                  <a:moveTo>
                    <a:pt x="107" y="99"/>
                  </a:moveTo>
                  <a:cubicBezTo>
                    <a:pt x="107" y="99"/>
                    <a:pt x="107" y="100"/>
                    <a:pt x="107" y="100"/>
                  </a:cubicBezTo>
                  <a:cubicBezTo>
                    <a:pt x="106" y="122"/>
                    <a:pt x="89" y="139"/>
                    <a:pt x="67" y="139"/>
                  </a:cubicBezTo>
                  <a:cubicBezTo>
                    <a:pt x="45" y="139"/>
                    <a:pt x="27" y="121"/>
                    <a:pt x="27" y="99"/>
                  </a:cubicBezTo>
                  <a:cubicBezTo>
                    <a:pt x="27" y="81"/>
                    <a:pt x="38" y="66"/>
                    <a:pt x="54" y="60"/>
                  </a:cubicBezTo>
                  <a:cubicBezTo>
                    <a:pt x="58" y="59"/>
                    <a:pt x="63" y="58"/>
                    <a:pt x="67" y="58"/>
                  </a:cubicBezTo>
                  <a:cubicBezTo>
                    <a:pt x="89" y="58"/>
                    <a:pt x="107" y="76"/>
                    <a:pt x="10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60" tIns="81280" rIns="162560" bIns="81280" numCol="1" anchor="t" anchorCtr="0" compatLnSpc="1"/>
            <a:p>
              <a:endParaRPr lang="zh-CN" altLang="en-US" sz="2485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6195" t="37215" r="70641" b="36500"/>
          <a:stretch>
            <a:fillRect/>
          </a:stretch>
        </p:blipFill>
        <p:spPr>
          <a:xfrm>
            <a:off x="909955" y="1052830"/>
            <a:ext cx="6209665" cy="2596515"/>
          </a:xfrm>
          <a:prstGeom prst="rect">
            <a:avLst/>
          </a:prstGeom>
        </p:spPr>
      </p:pic>
      <p:sp>
        <p:nvSpPr>
          <p:cNvPr id="5" name="圆角矩形标注 4"/>
          <p:cNvSpPr/>
          <p:nvPr/>
        </p:nvSpPr>
        <p:spPr>
          <a:xfrm>
            <a:off x="7102475" y="1073785"/>
            <a:ext cx="3063875" cy="2336800"/>
          </a:xfrm>
          <a:prstGeom prst="wedgeRoundRectCallout">
            <a:avLst>
              <a:gd name="adj1" fmla="val -151317"/>
              <a:gd name="adj2" fmla="val -19682"/>
              <a:gd name="adj3" fmla="val 16667"/>
            </a:avLst>
          </a:prstGeom>
          <a:noFill/>
          <a:ln w="63500" cmpd="sng">
            <a:solidFill>
              <a:srgbClr val="C2514E"/>
            </a:solidFill>
            <a:prstDash val="soli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</a:pP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默认显示主题、作者、文献来源三个检索框，可自由选择检索项、检索项间的逻辑关系。</a:t>
            </a:r>
            <a:endParaRPr kumimoji="1"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09955" y="1937385"/>
            <a:ext cx="767715" cy="2030095"/>
          </a:xfrm>
          <a:prstGeom prst="rect">
            <a:avLst/>
          </a:prstGeom>
          <a:noFill/>
          <a:ln w="38100" cmpd="sng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905635" y="1440180"/>
            <a:ext cx="767715" cy="2030095"/>
          </a:xfrm>
          <a:prstGeom prst="rect">
            <a:avLst/>
          </a:prstGeom>
          <a:noFill/>
          <a:ln w="38100" cmpd="sng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rcRect l="13751" t="39129" r="64508" b="41841"/>
          <a:stretch>
            <a:fillRect/>
          </a:stretch>
        </p:blipFill>
        <p:spPr>
          <a:xfrm>
            <a:off x="623570" y="4076700"/>
            <a:ext cx="7088505" cy="1744980"/>
          </a:xfrm>
          <a:prstGeom prst="rect">
            <a:avLst/>
          </a:prstGeom>
        </p:spPr>
      </p:pic>
      <p:sp>
        <p:nvSpPr>
          <p:cNvPr id="13" name="圆角矩形标注 12"/>
          <p:cNvSpPr/>
          <p:nvPr/>
        </p:nvSpPr>
        <p:spPr>
          <a:xfrm>
            <a:off x="8472805" y="3860800"/>
            <a:ext cx="3063875" cy="2336800"/>
          </a:xfrm>
          <a:prstGeom prst="wedgeRoundRectCallout">
            <a:avLst>
              <a:gd name="adj1" fmla="val -96337"/>
              <a:gd name="adj2" fmla="val -4545"/>
              <a:gd name="adj3" fmla="val 16667"/>
            </a:avLst>
          </a:prstGeom>
          <a:solidFill>
            <a:srgbClr val="FFFFFF"/>
          </a:solidFill>
          <a:ln w="60325">
            <a:solidFill>
              <a:srgbClr val="C2535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  <a:buClrTx/>
              <a:buSzTx/>
            </a:pP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点击检索框后的“+、－”号按钮可添加或删除检索项，最多支持10个检索项的组合检索。</a:t>
            </a:r>
            <a:endParaRPr kumimoji="1"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885" y="238760"/>
            <a:ext cx="3341370" cy="4603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algn="l" defTabSz="914400">
              <a:lnSpc>
                <a:spcPct val="100000"/>
              </a:lnSpc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2.2</a:t>
            </a: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 </a:t>
            </a: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高级</a:t>
            </a: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检索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4368165" y="135255"/>
            <a:ext cx="3105785" cy="619125"/>
          </a:xfrm>
          <a:prstGeom prst="round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上半区：检索条件输入</a:t>
            </a:r>
            <a:r>
              <a: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</a:t>
            </a:r>
            <a:endParaRPr kumimoji="0" lang="zh-CN" altLang="en-US" sz="2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4007485" y="2564765"/>
            <a:ext cx="4592955" cy="3317875"/>
          </a:xfrm>
          <a:prstGeom prst="wedgeRoundRectCallout">
            <a:avLst>
              <a:gd name="adj1" fmla="val -109722"/>
              <a:gd name="adj2" fmla="val -17619"/>
              <a:gd name="adj3" fmla="val 16667"/>
            </a:avLst>
          </a:prstGeom>
          <a:solidFill>
            <a:schemeClr val="bg1"/>
          </a:solidFill>
          <a:ln w="60325" cmpd="sng">
            <a:solidFill>
              <a:srgbClr val="C2514E"/>
            </a:solidFill>
            <a:prstDash val="soli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50000"/>
              </a:lnSpc>
              <a:buClrTx/>
              <a:buSzTx/>
            </a:pPr>
            <a:r>
              <a:rPr kumimoji="1" lang="zh-CN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逻辑关系</a:t>
            </a:r>
            <a:endParaRPr kumimoji="1" lang="zh-CN" altLang="en-US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buClrTx/>
              <a:buSzTx/>
            </a:pPr>
            <a:r>
              <a:rPr kumimoji="1" lang="zh-CN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AND:  并且</a:t>
            </a:r>
            <a:r>
              <a: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，同时满足与其相邻的两项检索</a:t>
            </a:r>
            <a:r>
              <a: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条件 </a:t>
            </a:r>
            <a:endParaRPr kumimoji="1"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buClrTx/>
              <a:buSzTx/>
            </a:pPr>
            <a:r>
              <a: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OR:   或者</a:t>
            </a:r>
            <a:r>
              <a: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kumimoji="1" lang="en-US" altLang="zh-CN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与其相邻的两项检索条件满足其一</a:t>
            </a:r>
            <a:r>
              <a: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即可</a:t>
            </a:r>
            <a:endParaRPr kumimoji="1"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buClrTx/>
              <a:buSzTx/>
            </a:pPr>
            <a:r>
              <a:rPr kumimoji="1" lang="zh-CN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NOT:  不含（排除）</a:t>
            </a:r>
            <a:r>
              <a: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，满足紧随其后的检索条件的文献不进入检索</a:t>
            </a:r>
            <a:r>
              <a:rPr kumimoji="1"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结果</a:t>
            </a:r>
            <a:endParaRPr kumimoji="1" lang="zh-CN" altLang="en-U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l="15831" t="43266" r="74376" b="4037"/>
          <a:stretch>
            <a:fillRect/>
          </a:stretch>
        </p:blipFill>
        <p:spPr>
          <a:xfrm>
            <a:off x="1847850" y="1937385"/>
            <a:ext cx="1212215" cy="3669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0" grpId="0" bldLvl="0" animBg="1"/>
      <p:bldP spid="5" grpId="0" bldLvl="0" animBg="1"/>
      <p:bldP spid="13" grpId="0" bldLvl="0" animBg="1"/>
      <p:bldP spid="16" grpId="0" bldLvl="0" animBg="1"/>
      <p:bldP spid="6" grpId="0" bldLvl="0" animBg="1"/>
      <p:bldP spid="6" grpId="1" animBg="1"/>
      <p:bldP spid="6" grpId="2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custDataLst>
              <p:tags r:id="rId1"/>
            </p:custDataLst>
          </p:nvPr>
        </p:nvSpPr>
        <p:spPr>
          <a:xfrm>
            <a:off x="690361" y="65131"/>
            <a:ext cx="10515600" cy="965409"/>
          </a:xfrm>
          <a:prstGeom prst="rect">
            <a:avLst/>
          </a:prstGeom>
        </p:spPr>
        <p:txBody>
          <a:bodyPr vert="horz" lIns="121920" tIns="60960" rIns="121920" bIns="60960" anchor="ctr">
            <a:norm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4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</a:rPr>
              <a:t>高级检索—</a:t>
            </a:r>
            <a:r>
              <a:rPr lang="zh-CN" altLang="en-US" sz="24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—检索案例</a:t>
            </a:r>
            <a:endParaRPr lang="zh-CN" altLang="en-US" sz="24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25" y="1047750"/>
            <a:ext cx="11588750" cy="4762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85" y="1379855"/>
            <a:ext cx="11779250" cy="50628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105" y="1216660"/>
            <a:ext cx="10680700" cy="51816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1741805" y="4195445"/>
            <a:ext cx="5368290" cy="363855"/>
          </a:xfrm>
          <a:prstGeom prst="rect">
            <a:avLst/>
          </a:prstGeom>
          <a:noFill/>
          <a:ln w="31750">
            <a:solidFill>
              <a:srgbClr val="C00000"/>
            </a:solidFill>
            <a:prstDash val="sysDash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9pPr>
          </a:lstStyle>
          <a:p>
            <a:pPr algn="ctr"/>
            <a:endParaRPr lang="zh-CN" sz="1905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5644727" y="3743748"/>
            <a:ext cx="1761067" cy="3683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9pPr>
          </a:lstStyle>
          <a:p>
            <a:pPr algn="ctr"/>
            <a:r>
              <a:rPr lang="zh-CN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勾选核心期刊</a:t>
            </a:r>
            <a:endParaRPr lang="zh-CN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2777490" y="5436870"/>
            <a:ext cx="984250" cy="900430"/>
          </a:xfrm>
          <a:prstGeom prst="rect">
            <a:avLst/>
          </a:prstGeom>
          <a:noFill/>
          <a:ln w="31750">
            <a:solidFill>
              <a:srgbClr val="C00000"/>
            </a:solidFill>
            <a:prstDash val="sysDash"/>
            <a:miter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9pPr>
          </a:lstStyle>
          <a:p>
            <a:pPr algn="ctr"/>
            <a:endParaRPr lang="zh-CN" sz="1905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1443355" y="4814147"/>
            <a:ext cx="2015913" cy="3683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9pPr>
          </a:lstStyle>
          <a:p>
            <a:pPr algn="ctr"/>
            <a:r>
              <a:rPr lang="zh-CN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选择期刊数据库</a:t>
            </a:r>
            <a:endParaRPr lang="zh-CN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/>
          <p:nvPr>
            <p:custDataLst>
              <p:tags r:id="rId6"/>
            </p:custDataLst>
          </p:nvPr>
        </p:nvSpPr>
        <p:spPr>
          <a:xfrm>
            <a:off x="459221" y="297541"/>
            <a:ext cx="5316220" cy="52197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algn="l" defTabSz="914400">
              <a:lnSpc>
                <a:spcPct val="100000"/>
              </a:lnSpc>
              <a:buClrTx/>
              <a:buSzTx/>
              <a:buFontTx/>
            </a:pP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方正公文小标宋" panose="02000500000000000000" charset="-122"/>
                <a:ea typeface="方正公文小标宋" panose="02000500000000000000" charset="-122"/>
                <a:sym typeface="+mn-ea"/>
              </a:rPr>
              <a:t>高级检索-</a:t>
            </a:r>
            <a:r>
              <a:rPr lang="zh-CN" altLang="en-US" sz="2800" dirty="0">
                <a:solidFill>
                  <a:srgbClr val="FF0000"/>
                </a:solidFill>
                <a:latin typeface="方正公文小标宋" panose="02000500000000000000" charset="-122"/>
                <a:ea typeface="方正公文小标宋" panose="02000500000000000000" charset="-122"/>
                <a:sym typeface="+mn-ea"/>
              </a:rPr>
              <a:t>（</a:t>
            </a:r>
            <a:r>
              <a:rPr lang="zh-CN" altLang="en-US" sz="2800" dirty="0">
                <a:solidFill>
                  <a:srgbClr val="FF0000"/>
                </a:solidFill>
                <a:latin typeface="方正公文小标宋" panose="02000500000000000000" charset="-122"/>
                <a:ea typeface="方正公文小标宋" panose="02000500000000000000" charset="-122"/>
                <a:sym typeface="+mn-ea"/>
              </a:rPr>
              <a:t>注意单库</a:t>
            </a:r>
            <a:r>
              <a:rPr lang="zh-CN" altLang="en-US" sz="2800" dirty="0">
                <a:solidFill>
                  <a:srgbClr val="FF0000"/>
                </a:solidFill>
                <a:latin typeface="方正公文小标宋" panose="02000500000000000000" charset="-122"/>
                <a:ea typeface="方正公文小标宋" panose="02000500000000000000" charset="-122"/>
                <a:sym typeface="+mn-ea"/>
              </a:rPr>
              <a:t>高级检索）</a:t>
            </a:r>
            <a:endParaRPr lang="zh-CN" altLang="en-US" sz="2800" dirty="0">
              <a:solidFill>
                <a:srgbClr val="FF0000"/>
              </a:solidFill>
              <a:latin typeface="方正公文小标宋" panose="02000500000000000000" charset="-122"/>
              <a:ea typeface="方正公文小标宋" panose="02000500000000000000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16660"/>
            <a:ext cx="11753850" cy="570230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/>
    </mc:Choice>
    <mc:Fallback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3" grpId="0" bldLvl="0" animBg="1"/>
      <p:bldP spid="9" grpId="0" bldLvl="0" animBg="1"/>
      <p:bldP spid="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/>
          <p:nvPr>
            <p:custDataLst>
              <p:tags r:id="rId1"/>
            </p:custDataLst>
          </p:nvPr>
        </p:nvSpPr>
        <p:spPr>
          <a:xfrm>
            <a:off x="459221" y="297541"/>
            <a:ext cx="3941445" cy="52197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algn="l" defTabSz="914400">
              <a:lnSpc>
                <a:spcPct val="100000"/>
              </a:lnSpc>
              <a:buClrTx/>
              <a:buSzTx/>
              <a:buFontTx/>
            </a:pP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方正公文小标宋" panose="02000500000000000000" charset="-122"/>
                <a:ea typeface="方正公文小标宋" panose="02000500000000000000" charset="-122"/>
                <a:sym typeface="+mn-ea"/>
              </a:rPr>
              <a:t>高级检索-</a:t>
            </a:r>
            <a:r>
              <a:rPr lang="zh-CN" altLang="en-US" sz="2800" dirty="0">
                <a:solidFill>
                  <a:srgbClr val="FF0000"/>
                </a:solidFill>
                <a:latin typeface="方正公文小标宋" panose="02000500000000000000" charset="-122"/>
                <a:ea typeface="方正公文小标宋" panose="02000500000000000000" charset="-122"/>
                <a:sym typeface="+mn-ea"/>
              </a:rPr>
              <a:t>（精确检索）</a:t>
            </a:r>
            <a:endParaRPr lang="zh-CN" altLang="en-US" sz="2800" dirty="0">
              <a:solidFill>
                <a:srgbClr val="FF0000"/>
              </a:solidFill>
              <a:latin typeface="方正公文小标宋" panose="02000500000000000000" charset="-122"/>
              <a:ea typeface="方正公文小标宋" panose="020005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885825"/>
            <a:ext cx="10302875" cy="50869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854325" y="318325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rgbClr val="C00000"/>
                </a:solidFill>
                <a:highlight>
                  <a:srgbClr val="FFFF00"/>
                </a:highlight>
              </a:rPr>
              <a:t>“</a:t>
            </a:r>
            <a:r>
              <a:rPr lang="zh-CN" altLang="en-US" sz="2800">
                <a:solidFill>
                  <a:srgbClr val="C00000"/>
                </a:solidFill>
                <a:highlight>
                  <a:srgbClr val="FFFF00"/>
                </a:highlight>
              </a:rPr>
              <a:t>大学生就业</a:t>
            </a:r>
            <a:r>
              <a:rPr lang="en-US" altLang="zh-CN" sz="2800">
                <a:solidFill>
                  <a:srgbClr val="C00000"/>
                </a:solidFill>
                <a:highlight>
                  <a:srgbClr val="FFFF00"/>
                </a:highlight>
              </a:rPr>
              <a:t>”</a:t>
            </a:r>
            <a:r>
              <a:rPr lang="zh-CN" altLang="en-US" sz="2800">
                <a:solidFill>
                  <a:srgbClr val="C00000"/>
                </a:solidFill>
                <a:highlight>
                  <a:srgbClr val="FFFF00"/>
                </a:highlight>
              </a:rPr>
              <a:t>被隔断了</a:t>
            </a:r>
            <a:endParaRPr lang="zh-CN" altLang="en-US" sz="280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05" y="885825"/>
            <a:ext cx="11186160" cy="52451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887585" y="1916430"/>
            <a:ext cx="1100455" cy="744855"/>
          </a:xfrm>
          <a:prstGeom prst="rect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780" y="932180"/>
            <a:ext cx="9980295" cy="519874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/>
    </mc:Choice>
    <mc:Fallback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"/>
          <p:cNvSpPr txBox="1"/>
          <p:nvPr>
            <p:custDataLst>
              <p:tags r:id="rId1"/>
            </p:custDataLst>
          </p:nvPr>
        </p:nvSpPr>
        <p:spPr>
          <a:xfrm>
            <a:off x="3086100" y="1161627"/>
            <a:ext cx="6553200" cy="64516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  <a:prstDash val="solid"/>
            <a:miter/>
          </a:ln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lt1"/>
                </a:solidFill>
                <a:latin typeface="Calibri" panose="020F0502020204030204"/>
                <a:ea typeface="等线" panose="02010600030101010101" charset="-122"/>
              </a:defRPr>
            </a:lvl9pPr>
          </a:lstStyle>
          <a:p>
            <a:pPr algn="ctr"/>
            <a:r>
              <a:rPr lang="zh-CN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专业检索用于图书情报专业人员查新、信息分析等工作，</a:t>
            </a:r>
            <a:endParaRPr lang="en-US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使用逻辑运算符和关键词构造检索式进行检索。</a:t>
            </a:r>
            <a:endParaRPr lang="zh-CN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 txBox="1"/>
          <p:nvPr>
            <p:custDataLst>
              <p:tags r:id="rId2"/>
            </p:custDataLst>
          </p:nvPr>
        </p:nvSpPr>
        <p:spPr>
          <a:xfrm>
            <a:off x="251576" y="-274"/>
            <a:ext cx="10515600" cy="96540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algn="l" defTabSz="914400">
              <a:lnSpc>
                <a:spcPct val="100000"/>
              </a:lnSpc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2.3 </a:t>
            </a: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专业检索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" y="2073275"/>
            <a:ext cx="11739245" cy="409130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>
            <p:custDataLst>
              <p:tags r:id="rId1"/>
            </p:custDataLst>
          </p:nvPr>
        </p:nvSpPr>
        <p:spPr>
          <a:xfrm>
            <a:off x="690361" y="65131"/>
            <a:ext cx="10515600" cy="96540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algn="l" defTabSz="914400">
              <a:lnSpc>
                <a:spcPct val="100000"/>
              </a:lnSpc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2.4 </a:t>
            </a: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作者发文检索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45" y="1200150"/>
            <a:ext cx="10866120" cy="4381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020" y="944880"/>
            <a:ext cx="9353550" cy="51244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100" y="944880"/>
            <a:ext cx="10883900" cy="52451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>
            <p:custDataLst>
              <p:tags r:id="rId1"/>
            </p:custDataLst>
          </p:nvPr>
        </p:nvSpPr>
        <p:spPr>
          <a:xfrm>
            <a:off x="690361" y="65131"/>
            <a:ext cx="10515600" cy="96540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algn="l" defTabSz="914400">
              <a:lnSpc>
                <a:spcPct val="100000"/>
              </a:lnSpc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2.5 </a:t>
            </a: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句子检索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95" y="1030605"/>
            <a:ext cx="11180445" cy="4591685"/>
          </a:xfrm>
          <a:prstGeom prst="rect">
            <a:avLst/>
          </a:prstGeom>
        </p:spPr>
      </p:pic>
      <p:sp>
        <p:nvSpPr>
          <p:cNvPr id="61444" name="圆角矩形 5"/>
          <p:cNvSpPr/>
          <p:nvPr>
            <p:custDataLst>
              <p:tags r:id="rId3"/>
            </p:custDataLst>
          </p:nvPr>
        </p:nvSpPr>
        <p:spPr>
          <a:xfrm>
            <a:off x="2584450" y="5110480"/>
            <a:ext cx="7343140" cy="1308735"/>
          </a:xfrm>
          <a:prstGeom prst="roundRect">
            <a:avLst>
              <a:gd name="adj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anchor="ctr"/>
          <a:p>
            <a:pPr marL="0" lvl="1" indent="457200" algn="just" eaLnBrk="1" hangingPunct="1"/>
            <a:r>
              <a:rPr lang="zh-CN" altLang="en-US" sz="2400" b="1" dirty="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句子检索：</a:t>
            </a:r>
            <a:r>
              <a:rPr lang="zh-CN" altLang="en-US" sz="2400" dirty="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同时包含</a:t>
            </a:r>
            <a:r>
              <a:rPr lang="en-US" altLang="zh-CN" sz="2400" dirty="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2</a:t>
            </a:r>
            <a:r>
              <a:rPr lang="zh-CN" altLang="en-US" sz="2400" dirty="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个词句的句子或段落</a:t>
            </a:r>
            <a:endParaRPr lang="zh-CN" altLang="en-US" sz="2400" dirty="0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  <a:p>
            <a:pPr marL="0" lvl="1" indent="457200" algn="just" eaLnBrk="1" hangingPunct="1"/>
            <a:r>
              <a:rPr lang="zh-CN" altLang="en-US" sz="2400" b="1" dirty="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常用于查找定义、概念，快速</a:t>
            </a:r>
            <a:r>
              <a:rPr lang="zh-CN" altLang="en-US" sz="2400" dirty="0">
                <a:solidFill>
                  <a:schemeClr val="l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定位需要的文献；</a:t>
            </a:r>
            <a:endParaRPr lang="zh-CN" altLang="en-US" sz="2400" dirty="0">
              <a:solidFill>
                <a:schemeClr val="lt1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7156450" y="858096"/>
            <a:ext cx="3856991" cy="10147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句子检索不支持空检，同句同段检索必须同时输入两个检索词！！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>
            <p:custDataLst>
              <p:tags r:id="rId1"/>
            </p:custDataLst>
          </p:nvPr>
        </p:nvSpPr>
        <p:spPr>
          <a:xfrm>
            <a:off x="690361" y="65131"/>
            <a:ext cx="10515600" cy="96540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algn="l" defTabSz="914400">
              <a:lnSpc>
                <a:spcPct val="100000"/>
              </a:lnSpc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2.5 </a:t>
            </a: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句子检索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70" y="1123950"/>
            <a:ext cx="11631295" cy="47313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680" y="933450"/>
            <a:ext cx="10302240" cy="549148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2763"/>
            <a:ext cx="10363200" cy="1467256"/>
          </a:xfrm>
        </p:spPr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5233"/>
            <a:ext cx="8534400" cy="1749297"/>
          </a:xfrm>
        </p:spPr>
        <p:txBody>
          <a:bodyPr/>
          <a:p>
            <a:endParaRPr lang="zh-CN" altLang="en-US"/>
          </a:p>
        </p:txBody>
      </p:sp>
      <p:pic>
        <p:nvPicPr>
          <p:cNvPr id="9" name="图片 8" descr="C:\Users\86156\Desktop\首页检索框.png首页检索框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633" b="633"/>
          <a:stretch>
            <a:fillRect/>
          </a:stretch>
        </p:blipFill>
        <p:spPr>
          <a:xfrm>
            <a:off x="603280" y="979270"/>
            <a:ext cx="10965156" cy="2586003"/>
          </a:xfrm>
          <a:prstGeom prst="rect">
            <a:avLst/>
          </a:prstGeom>
        </p:spPr>
      </p:pic>
      <p:sp>
        <p:nvSpPr>
          <p:cNvPr id="27" name="矩形 26"/>
          <p:cNvSpPr/>
          <p:nvPr>
            <p:custDataLst>
              <p:tags r:id="rId3"/>
            </p:custDataLst>
          </p:nvPr>
        </p:nvSpPr>
        <p:spPr>
          <a:xfrm>
            <a:off x="10016836" y="2209522"/>
            <a:ext cx="957075" cy="28965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995" b="1">
              <a:solidFill>
                <a:schemeClr val="tx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83575" y="908282"/>
            <a:ext cx="10204568" cy="5165667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3174705" y="908282"/>
            <a:ext cx="1215041" cy="396773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995" b="1">
              <a:solidFill>
                <a:schemeClr val="tx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068856" y="1305055"/>
            <a:ext cx="1426104" cy="227542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7527" y="248601"/>
            <a:ext cx="4979956" cy="47473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lvl="0" algn="l" defTabSz="685800">
              <a:lnSpc>
                <a:spcPct val="90000"/>
              </a:lnSpc>
              <a:spcBef>
                <a:spcPct val="0"/>
              </a:spcBef>
              <a:buNone/>
              <a:defRPr sz="15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algn="l" defTabSz="914400">
              <a:lnSpc>
                <a:spcPct val="100000"/>
              </a:lnSpc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2.6</a:t>
            </a: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出版物检索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908050"/>
            <a:ext cx="11201400" cy="561975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13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/>
        </p:nvSpPr>
        <p:spPr>
          <a:xfrm>
            <a:off x="876300" y="761365"/>
            <a:ext cx="123126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方正公文小标宋" panose="02000500000000000000" charset="-122"/>
                <a:ea typeface="方正公文小标宋" panose="02000500000000000000" charset="-122"/>
                <a:sym typeface="+mn-ea"/>
              </a:rPr>
              <a:t>小结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方正公文小标宋" panose="02000500000000000000" charset="-122"/>
              <a:ea typeface="方正公文小标宋" panose="020005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67895" y="1833085"/>
            <a:ext cx="3961030" cy="46015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文献资源的挖掘</a:t>
            </a: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方式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300" y="2293620"/>
            <a:ext cx="10157460" cy="3218815"/>
          </a:xfrm>
          <a:prstGeom prst="rect">
            <a:avLst/>
          </a:prstGeom>
          <a:noFill/>
        </p:spPr>
        <p:txBody>
          <a:bodyPr wrap="square" lIns="121920" tIns="60960" rIns="121920" bIns="60960" rtlCol="0">
            <a:noAutofit/>
          </a:bodyPr>
          <a:p>
            <a:pPr algn="l">
              <a:lnSpc>
                <a:spcPct val="190000"/>
              </a:lnSpc>
              <a:buClrTx/>
              <a:buSzTx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一框式检索：了解某一个领域的</a:t>
            </a:r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大致的研究内容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，检索时涉及的关键词少，并且不需要逻辑组配 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90000"/>
              </a:lnSpc>
            </a:pPr>
            <a:r>
              <a:rPr lang="en-US" altLang="zh-CN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高级检索：</a:t>
            </a:r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关键词多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需要多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字段逻辑组合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90000"/>
              </a:lnSpc>
            </a:pPr>
            <a:r>
              <a:rPr lang="en-US" altLang="zh-CN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作者发文检索：了解行业</a:t>
            </a:r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专家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的发文情况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90000"/>
              </a:lnSpc>
            </a:pPr>
            <a:r>
              <a:rPr lang="en-US" altLang="zh-CN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句子检索：快速查找一些问题的</a:t>
            </a:r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答案、概念、定义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类的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2795" y="761476"/>
            <a:ext cx="69246" cy="3813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>
              <a:solidFill>
                <a:srgbClr val="7559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3787" y="761476"/>
            <a:ext cx="69246" cy="3813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>
              <a:solidFill>
                <a:srgbClr val="7559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897879987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270"/>
            <a:ext cx="12192000" cy="6856730"/>
          </a:xfrm>
          <a:prstGeom prst="rect">
            <a:avLst/>
          </a:prstGeom>
        </p:spPr>
      </p:pic>
      <p:sp>
        <p:nvSpPr>
          <p:cNvPr id="19" name="任意多边形"/>
          <p:cNvSpPr/>
          <p:nvPr>
            <p:custDataLst>
              <p:tags r:id="rId3"/>
            </p:custDataLst>
          </p:nvPr>
        </p:nvSpPr>
        <p:spPr bwMode="auto">
          <a:xfrm rot="10800000">
            <a:off x="112607" y="1966595"/>
            <a:ext cx="447040" cy="1350433"/>
          </a:xfrm>
          <a:custGeom>
            <a:avLst/>
            <a:gdLst>
              <a:gd name="T0" fmla="*/ 3006 w 3006"/>
              <a:gd name="T1" fmla="*/ 1503 h 3006"/>
              <a:gd name="T2" fmla="*/ 1503 w 3006"/>
              <a:gd name="T3" fmla="*/ 3006 h 3006"/>
              <a:gd name="T4" fmla="*/ 0 w 3006"/>
              <a:gd name="T5" fmla="*/ 1503 h 3006"/>
              <a:gd name="T6" fmla="*/ 1503 w 3006"/>
              <a:gd name="T7" fmla="*/ 0 h 3006"/>
              <a:gd name="T8" fmla="*/ 3006 w 3006"/>
              <a:gd name="T9" fmla="*/ 1503 h 3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4" h="2127">
                <a:moveTo>
                  <a:pt x="704" y="1775"/>
                </a:moveTo>
                <a:cubicBezTo>
                  <a:pt x="352" y="1767"/>
                  <a:pt x="355" y="1802"/>
                  <a:pt x="352" y="2127"/>
                </a:cubicBezTo>
                <a:cubicBezTo>
                  <a:pt x="360" y="1775"/>
                  <a:pt x="324" y="1778"/>
                  <a:pt x="0" y="1775"/>
                </a:cubicBezTo>
                <a:cubicBezTo>
                  <a:pt x="313" y="1788"/>
                  <a:pt x="346" y="1737"/>
                  <a:pt x="350" y="1537"/>
                </a:cubicBezTo>
                <a:cubicBezTo>
                  <a:pt x="356" y="1316"/>
                  <a:pt x="285" y="1295"/>
                  <a:pt x="0" y="1300"/>
                </a:cubicBezTo>
                <a:cubicBezTo>
                  <a:pt x="313" y="1314"/>
                  <a:pt x="346" y="1262"/>
                  <a:pt x="350" y="1063"/>
                </a:cubicBezTo>
                <a:cubicBezTo>
                  <a:pt x="356" y="843"/>
                  <a:pt x="285" y="821"/>
                  <a:pt x="0" y="827"/>
                </a:cubicBezTo>
                <a:cubicBezTo>
                  <a:pt x="313" y="840"/>
                  <a:pt x="346" y="789"/>
                  <a:pt x="350" y="589"/>
                </a:cubicBezTo>
                <a:cubicBezTo>
                  <a:pt x="356" y="368"/>
                  <a:pt x="285" y="347"/>
                  <a:pt x="0" y="352"/>
                </a:cubicBezTo>
                <a:cubicBezTo>
                  <a:pt x="352" y="360"/>
                  <a:pt x="349" y="324"/>
                  <a:pt x="352" y="0"/>
                </a:cubicBezTo>
                <a:cubicBezTo>
                  <a:pt x="344" y="352"/>
                  <a:pt x="380" y="349"/>
                  <a:pt x="704" y="352"/>
                </a:cubicBezTo>
                <a:cubicBezTo>
                  <a:pt x="391" y="339"/>
                  <a:pt x="358" y="389"/>
                  <a:pt x="354" y="589"/>
                </a:cubicBezTo>
                <a:cubicBezTo>
                  <a:pt x="349" y="811"/>
                  <a:pt x="419" y="832"/>
                  <a:pt x="704" y="827"/>
                </a:cubicBezTo>
                <a:cubicBezTo>
                  <a:pt x="391" y="813"/>
                  <a:pt x="358" y="865"/>
                  <a:pt x="354" y="1063"/>
                </a:cubicBezTo>
                <a:cubicBezTo>
                  <a:pt x="349" y="1283"/>
                  <a:pt x="419" y="1306"/>
                  <a:pt x="704" y="1300"/>
                </a:cubicBezTo>
                <a:cubicBezTo>
                  <a:pt x="391" y="1287"/>
                  <a:pt x="358" y="1337"/>
                  <a:pt x="354" y="1537"/>
                </a:cubicBezTo>
                <a:cubicBezTo>
                  <a:pt x="349" y="1759"/>
                  <a:pt x="419" y="1780"/>
                  <a:pt x="704" y="1775"/>
                </a:cubicBezTo>
                <a:close/>
              </a:path>
            </a:pathLst>
          </a:custGeom>
          <a:solidFill>
            <a:srgbClr val="FF6997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cs typeface="HarmonyOS Sans SC" panose="00000500000000000000" charset="-122"/>
            </a:endParaRPr>
          </a:p>
        </p:txBody>
      </p:sp>
      <p:pic>
        <p:nvPicPr>
          <p:cNvPr id="20" name="图片 19" descr="78776-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41418" r="79942" b="41509"/>
          <a:stretch>
            <a:fillRect/>
          </a:stretch>
        </p:blipFill>
        <p:spPr>
          <a:xfrm>
            <a:off x="11258550" y="5130165"/>
            <a:ext cx="819785" cy="64262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4673600" y="2929890"/>
            <a:ext cx="6697345" cy="2584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14400"/>
            <a:r>
              <a:rPr kumimoji="0" lang="zh-CN" altLang="en-US" sz="5400" i="0" u="none" strike="noStrike" kern="1200" cap="none" spc="0" normalizeH="0" baseline="0" noProof="0" dirty="0">
                <a:ln w="19050">
                  <a:noFill/>
                </a:ln>
                <a:solidFill>
                  <a:srgbClr val="FF6997"/>
                </a:solidFill>
                <a:effectLst/>
                <a:uLnTx/>
                <a:uFillTx/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lt"/>
              </a:rPr>
              <a:t>如何在知网读透文章，梳理研究脉络</a:t>
            </a:r>
            <a:endParaRPr kumimoji="0" lang="zh-CN" altLang="en-US" sz="5400" i="0" u="none" strike="noStrike" kern="1200" cap="none" spc="0" normalizeH="0" baseline="0" noProof="0" dirty="0">
              <a:ln w="19050">
                <a:noFill/>
              </a:ln>
              <a:solidFill>
                <a:srgbClr val="FF6997"/>
              </a:solidFill>
              <a:effectLst/>
              <a:uLnTx/>
              <a:uFillTx/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+mn-lt"/>
            </a:endParaRPr>
          </a:p>
          <a:p>
            <a:pPr algn="l" defTabSz="914400"/>
            <a:endParaRPr kumimoji="0" lang="zh-CN" altLang="en-US" sz="5400" i="0" u="none" strike="noStrike" kern="1200" cap="none" spc="0" normalizeH="0" baseline="0" noProof="0" dirty="0">
              <a:ln w="19050">
                <a:noFill/>
              </a:ln>
              <a:solidFill>
                <a:srgbClr val="FF6997"/>
              </a:solidFill>
              <a:effectLst/>
              <a:uLnTx/>
              <a:uFillTx/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+mn-lt"/>
            </a:endParaRPr>
          </a:p>
        </p:txBody>
      </p:sp>
      <p:cxnSp>
        <p:nvCxnSpPr>
          <p:cNvPr id="40" name="直接连接符 39"/>
          <p:cNvCxnSpPr/>
          <p:nvPr>
            <p:custDataLst>
              <p:tags r:id="rId7"/>
            </p:custDataLst>
          </p:nvPr>
        </p:nvCxnSpPr>
        <p:spPr>
          <a:xfrm>
            <a:off x="4860230" y="4756357"/>
            <a:ext cx="1251846" cy="0"/>
          </a:xfrm>
          <a:prstGeom prst="line">
            <a:avLst/>
          </a:prstGeom>
          <a:ln w="19050">
            <a:solidFill>
              <a:srgbClr val="6762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5" name="文本框 474"/>
          <p:cNvSpPr txBox="1"/>
          <p:nvPr>
            <p:custDataLst>
              <p:tags r:id="rId8"/>
            </p:custDataLst>
          </p:nvPr>
        </p:nvSpPr>
        <p:spPr>
          <a:xfrm>
            <a:off x="4673540" y="1582676"/>
            <a:ext cx="2632222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i="0" u="none" strike="noStrike" kern="1200" cap="none" spc="0" normalizeH="0" baseline="0" noProof="0" dirty="0">
                <a:ln w="6350">
                  <a:noFill/>
                </a:ln>
                <a:solidFill>
                  <a:srgbClr val="6762FC"/>
                </a:solidFill>
                <a:effectLst/>
                <a:uLnTx/>
                <a:uFillTx/>
                <a:latin typeface="思源宋体 CN Heavy" panose="02020900000000000000" charset="-122"/>
                <a:ea typeface="思源宋体 CN Heavy" panose="02020900000000000000" charset="-122"/>
                <a:cs typeface="MiSans Heavy" panose="00000A00000000000000" charset="-122"/>
                <a:sym typeface="HarmonyOS Sans SC" panose="00000500000000000000" charset="-122"/>
              </a:rPr>
              <a:t>02</a:t>
            </a:r>
            <a:endParaRPr kumimoji="0" lang="en-US" altLang="zh-CN" sz="8000" i="0" u="none" strike="noStrike" kern="1200" cap="none" spc="0" normalizeH="0" baseline="0" noProof="0" dirty="0">
              <a:ln w="6350">
                <a:noFill/>
              </a:ln>
              <a:solidFill>
                <a:srgbClr val="6762FC"/>
              </a:solidFill>
              <a:effectLst/>
              <a:uLnTx/>
              <a:uFillTx/>
              <a:latin typeface="思源宋体 CN Heavy" panose="02020900000000000000" charset="-122"/>
              <a:ea typeface="思源宋体 CN Heavy" panose="02020900000000000000" charset="-122"/>
              <a:cs typeface="MiSans Heavy" panose="00000A00000000000000" charset="-122"/>
              <a:sym typeface="HarmonyOS Sans SC" panose="00000500000000000000" charset="-122"/>
            </a:endParaRPr>
          </a:p>
        </p:txBody>
      </p:sp>
      <p:pic>
        <p:nvPicPr>
          <p:cNvPr id="36" name="图片 35" descr="0998888-02"/>
          <p:cNvPicPr>
            <a:picLocks noChangeAspect="1"/>
          </p:cNvPicPr>
          <p:nvPr/>
        </p:nvPicPr>
        <p:blipFill>
          <a:blip r:embed="rId9"/>
          <a:srcRect l="17868" r="11177"/>
          <a:stretch>
            <a:fillRect/>
          </a:stretch>
        </p:blipFill>
        <p:spPr>
          <a:xfrm>
            <a:off x="1043940" y="1316355"/>
            <a:ext cx="3212465" cy="3813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881370" y="170180"/>
            <a:ext cx="5992495" cy="306070"/>
            <a:chOff x="9326" y="268"/>
            <a:chExt cx="9437" cy="482"/>
          </a:xfrm>
        </p:grpSpPr>
        <p:grpSp>
          <p:nvGrpSpPr>
            <p:cNvPr id="21" name="组合 20"/>
            <p:cNvGrpSpPr/>
            <p:nvPr/>
          </p:nvGrpSpPr>
          <p:grpSpPr>
            <a:xfrm>
              <a:off x="10933" y="431"/>
              <a:ext cx="636" cy="158"/>
              <a:chOff x="9829" y="439"/>
              <a:chExt cx="636" cy="158"/>
            </a:xfrm>
          </p:grpSpPr>
          <p:sp>
            <p:nvSpPr>
              <p:cNvPr id="27" name="椭圆 26"/>
              <p:cNvSpPr/>
              <p:nvPr>
                <p:custDataLst>
                  <p:tags r:id="rId10"/>
                </p:custDataLst>
              </p:nvPr>
            </p:nvSpPr>
            <p:spPr>
              <a:xfrm>
                <a:off x="9829" y="439"/>
                <a:ext cx="158" cy="158"/>
              </a:xfrm>
              <a:prstGeom prst="ellipse">
                <a:avLst/>
              </a:prstGeom>
              <a:solidFill>
                <a:srgbClr val="6762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4" name="椭圆 3"/>
              <p:cNvSpPr/>
              <p:nvPr>
                <p:custDataLst>
                  <p:tags r:id="rId11"/>
                </p:custDataLst>
              </p:nvPr>
            </p:nvSpPr>
            <p:spPr>
              <a:xfrm>
                <a:off x="10068" y="439"/>
                <a:ext cx="158" cy="158"/>
              </a:xfrm>
              <a:prstGeom prst="ellipse">
                <a:avLst/>
              </a:prstGeom>
              <a:solidFill>
                <a:srgbClr val="FF6997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5" name="椭圆 4"/>
              <p:cNvSpPr/>
              <p:nvPr>
                <p:custDataLst>
                  <p:tags r:id="rId12"/>
                </p:custDataLst>
              </p:nvPr>
            </p:nvSpPr>
            <p:spPr>
              <a:xfrm>
                <a:off x="10307" y="439"/>
                <a:ext cx="158" cy="158"/>
              </a:xfrm>
              <a:prstGeom prst="ellipse">
                <a:avLst/>
              </a:prstGeom>
              <a:solidFill>
                <a:srgbClr val="6762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</p:grpSp>
        <p:sp>
          <p:nvSpPr>
            <p:cNvPr id="22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11801" y="268"/>
              <a:ext cx="6963" cy="48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dist"/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服务科技创新</a:t>
              </a:r>
              <a:r>
                <a:rPr lang="en-US" altLang="zh-CN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 </a:t>
              </a:r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促进学术传播</a:t>
              </a:r>
              <a:r>
                <a:rPr lang="en-US" altLang="zh-CN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 </a:t>
              </a:r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承担社会责任</a:t>
              </a:r>
              <a:endParaRPr lang="zh-CN" altLang="en-US" sz="1400" cap="all">
                <a:solidFill>
                  <a:schemeClr val="tx1">
                    <a:lumMod val="65000"/>
                    <a:lumOff val="35000"/>
                  </a:schemeClr>
                </a:solidFill>
                <a:latin typeface="HarmonyOS Sans SC" panose="00000500000000000000" charset="-122"/>
                <a:ea typeface="HarmonyOS Sans SC" panose="00000500000000000000" charset="-122"/>
                <a:cs typeface="MiSans Heavy" panose="00000A00000000000000" charset="-122"/>
              </a:endParaRPr>
            </a:p>
          </p:txBody>
        </p:sp>
        <p:sp>
          <p:nvSpPr>
            <p:cNvPr id="24" name="Freeform 9"/>
            <p:cNvSpPr/>
            <p:nvPr>
              <p:custDataLst>
                <p:tags r:id="rId14"/>
              </p:custDataLst>
            </p:nvPr>
          </p:nvSpPr>
          <p:spPr bwMode="auto">
            <a:xfrm>
              <a:off x="9326" y="415"/>
              <a:ext cx="1330" cy="190"/>
            </a:xfrm>
            <a:custGeom>
              <a:avLst/>
              <a:gdLst>
                <a:gd name="T0" fmla="*/ 424 w 425"/>
                <a:gd name="T1" fmla="*/ 26 h 58"/>
                <a:gd name="T2" fmla="*/ 406 w 425"/>
                <a:gd name="T3" fmla="*/ 0 h 58"/>
                <a:gd name="T4" fmla="*/ 399 w 425"/>
                <a:gd name="T5" fmla="*/ 1 h 58"/>
                <a:gd name="T6" fmla="*/ 410 w 425"/>
                <a:gd name="T7" fmla="*/ 26 h 58"/>
                <a:gd name="T8" fmla="*/ 0 w 425"/>
                <a:gd name="T9" fmla="*/ 26 h 58"/>
                <a:gd name="T10" fmla="*/ 0 w 425"/>
                <a:gd name="T11" fmla="*/ 34 h 58"/>
                <a:gd name="T12" fmla="*/ 406 w 425"/>
                <a:gd name="T13" fmla="*/ 34 h 58"/>
                <a:gd name="T14" fmla="*/ 399 w 425"/>
                <a:gd name="T15" fmla="*/ 58 h 58"/>
                <a:gd name="T16" fmla="*/ 406 w 425"/>
                <a:gd name="T17" fmla="*/ 58 h 58"/>
                <a:gd name="T18" fmla="*/ 413 w 425"/>
                <a:gd name="T19" fmla="*/ 37 h 58"/>
                <a:gd name="T20" fmla="*/ 424 w 425"/>
                <a:gd name="T21" fmla="*/ 33 h 58"/>
                <a:gd name="T22" fmla="*/ 425 w 425"/>
                <a:gd name="T23" fmla="*/ 33 h 58"/>
                <a:gd name="T24" fmla="*/ 425 w 425"/>
                <a:gd name="T25" fmla="*/ 26 h 58"/>
                <a:gd name="T26" fmla="*/ 424 w 425"/>
                <a:gd name="T27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5" h="58">
                  <a:moveTo>
                    <a:pt x="424" y="26"/>
                  </a:moveTo>
                  <a:cubicBezTo>
                    <a:pt x="409" y="25"/>
                    <a:pt x="406" y="0"/>
                    <a:pt x="406" y="0"/>
                  </a:cubicBezTo>
                  <a:cubicBezTo>
                    <a:pt x="399" y="1"/>
                    <a:pt x="399" y="1"/>
                    <a:pt x="399" y="1"/>
                  </a:cubicBezTo>
                  <a:cubicBezTo>
                    <a:pt x="399" y="2"/>
                    <a:pt x="401" y="17"/>
                    <a:pt x="41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406" y="34"/>
                    <a:pt x="406" y="34"/>
                    <a:pt x="406" y="34"/>
                  </a:cubicBezTo>
                  <a:cubicBezTo>
                    <a:pt x="401" y="39"/>
                    <a:pt x="399" y="48"/>
                    <a:pt x="399" y="58"/>
                  </a:cubicBezTo>
                  <a:cubicBezTo>
                    <a:pt x="406" y="58"/>
                    <a:pt x="406" y="58"/>
                    <a:pt x="406" y="58"/>
                  </a:cubicBezTo>
                  <a:cubicBezTo>
                    <a:pt x="406" y="49"/>
                    <a:pt x="408" y="42"/>
                    <a:pt x="413" y="37"/>
                  </a:cubicBezTo>
                  <a:cubicBezTo>
                    <a:pt x="417" y="34"/>
                    <a:pt x="422" y="33"/>
                    <a:pt x="424" y="33"/>
                  </a:cubicBezTo>
                  <a:cubicBezTo>
                    <a:pt x="424" y="33"/>
                    <a:pt x="425" y="33"/>
                    <a:pt x="425" y="33"/>
                  </a:cubicBezTo>
                  <a:cubicBezTo>
                    <a:pt x="425" y="26"/>
                    <a:pt x="425" y="26"/>
                    <a:pt x="425" y="26"/>
                  </a:cubicBezTo>
                  <a:cubicBezTo>
                    <a:pt x="425" y="26"/>
                    <a:pt x="425" y="26"/>
                    <a:pt x="424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HarmonyOS Sans SC" panose="00000500000000000000" charset="-122"/>
              </a:endParaRPr>
            </a:p>
          </p:txBody>
        </p:sp>
      </p:grpSp>
      <p:sp>
        <p:nvSpPr>
          <p:cNvPr id="37" name="文本框 36"/>
          <p:cNvSpPr txBox="1"/>
          <p:nvPr>
            <p:custDataLst>
              <p:tags r:id="rId15"/>
            </p:custDataLst>
          </p:nvPr>
        </p:nvSpPr>
        <p:spPr>
          <a:xfrm>
            <a:off x="842645" y="6311900"/>
            <a:ext cx="6983730" cy="368300"/>
          </a:xfrm>
          <a:prstGeom prst="rect">
            <a:avLst/>
          </a:prstGeom>
          <a:noFill/>
        </p:spPr>
        <p:txBody>
          <a:bodyPr wrap="square" lIns="0" tIns="45720" rIns="0" bIns="4572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CHINA  National  KNOWLEDGE  INFRASTRUCTURE</a:t>
            </a:r>
            <a:endParaRPr lang="en-US" altLang="zh-CN" cap="all" dirty="0">
              <a:ln>
                <a:noFill/>
                <a:miter lim="800000"/>
              </a:ln>
              <a:solidFill>
                <a:schemeClr val="bg1">
                  <a:alpha val="67000"/>
                </a:schemeClr>
              </a:solidFill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+mn-ea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317500" y="6437630"/>
            <a:ext cx="612140" cy="11684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807" h="154">
                <a:moveTo>
                  <a:pt x="0" y="77"/>
                </a:moveTo>
                <a:cubicBezTo>
                  <a:pt x="0" y="34"/>
                  <a:pt x="34" y="0"/>
                  <a:pt x="77" y="0"/>
                </a:cubicBezTo>
                <a:cubicBezTo>
                  <a:pt x="120" y="0"/>
                  <a:pt x="154" y="34"/>
                  <a:pt x="154" y="77"/>
                </a:cubicBezTo>
                <a:cubicBezTo>
                  <a:pt x="154" y="120"/>
                  <a:pt x="120" y="154"/>
                  <a:pt x="77" y="154"/>
                </a:cubicBezTo>
                <a:cubicBezTo>
                  <a:pt x="34" y="154"/>
                  <a:pt x="0" y="120"/>
                  <a:pt x="0" y="77"/>
                </a:cubicBezTo>
                <a:close/>
                <a:moveTo>
                  <a:pt x="200" y="77"/>
                </a:moveTo>
                <a:cubicBezTo>
                  <a:pt x="200" y="34"/>
                  <a:pt x="234" y="0"/>
                  <a:pt x="277" y="0"/>
                </a:cubicBezTo>
                <a:cubicBezTo>
                  <a:pt x="320" y="0"/>
                  <a:pt x="354" y="34"/>
                  <a:pt x="354" y="77"/>
                </a:cubicBezTo>
                <a:cubicBezTo>
                  <a:pt x="354" y="120"/>
                  <a:pt x="320" y="154"/>
                  <a:pt x="277" y="154"/>
                </a:cubicBezTo>
                <a:cubicBezTo>
                  <a:pt x="234" y="154"/>
                  <a:pt x="200" y="120"/>
                  <a:pt x="200" y="77"/>
                </a:cubicBezTo>
                <a:close/>
                <a:moveTo>
                  <a:pt x="453" y="77"/>
                </a:moveTo>
                <a:cubicBezTo>
                  <a:pt x="453" y="34"/>
                  <a:pt x="487" y="0"/>
                  <a:pt x="530" y="0"/>
                </a:cubicBezTo>
                <a:cubicBezTo>
                  <a:pt x="573" y="0"/>
                  <a:pt x="607" y="34"/>
                  <a:pt x="607" y="77"/>
                </a:cubicBezTo>
                <a:cubicBezTo>
                  <a:pt x="607" y="120"/>
                  <a:pt x="573" y="154"/>
                  <a:pt x="530" y="154"/>
                </a:cubicBezTo>
                <a:cubicBezTo>
                  <a:pt x="487" y="154"/>
                  <a:pt x="453" y="120"/>
                  <a:pt x="453" y="77"/>
                </a:cubicBezTo>
                <a:close/>
                <a:moveTo>
                  <a:pt x="653" y="77"/>
                </a:moveTo>
                <a:cubicBezTo>
                  <a:pt x="653" y="34"/>
                  <a:pt x="687" y="0"/>
                  <a:pt x="730" y="0"/>
                </a:cubicBezTo>
                <a:cubicBezTo>
                  <a:pt x="773" y="0"/>
                  <a:pt x="807" y="34"/>
                  <a:pt x="807" y="77"/>
                </a:cubicBezTo>
                <a:cubicBezTo>
                  <a:pt x="807" y="120"/>
                  <a:pt x="773" y="154"/>
                  <a:pt x="730" y="154"/>
                </a:cubicBezTo>
                <a:cubicBezTo>
                  <a:pt x="687" y="154"/>
                  <a:pt x="653" y="120"/>
                  <a:pt x="653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HarmonyOS Sans SC" panose="00000500000000000000" charset="-122"/>
            </a:endParaRPr>
          </a:p>
        </p:txBody>
      </p:sp>
      <p:pic>
        <p:nvPicPr>
          <p:cNvPr id="28" name="图片 27" descr="898987-0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1370945" y="6170930"/>
            <a:ext cx="744220" cy="6184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18"/>
            </p:custDataLst>
          </p:nvPr>
        </p:nvSpPr>
        <p:spPr>
          <a:xfrm>
            <a:off x="8324850" y="6322695"/>
            <a:ext cx="3263265" cy="33718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p>
            <a:pPr lvl="0" indent="0" algn="ctr" fontAlgn="auto">
              <a:buClrTx/>
              <a:buSzTx/>
              <a:buFontTx/>
            </a:pPr>
            <a:r>
              <a:rPr lang="en-US" altLang="zh-CN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中国</a:t>
            </a:r>
            <a:r>
              <a:rPr lang="zh-CN" altLang="en-US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知网</a:t>
            </a:r>
            <a:r>
              <a:rPr lang="en-US" altLang="zh-CN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   www.cnki.net</a:t>
            </a:r>
            <a:endParaRPr lang="en-US" altLang="zh-CN" sz="1600" cap="all" dirty="0">
              <a:ln>
                <a:noFill/>
                <a:miter lim="800000"/>
              </a:ln>
              <a:solidFill>
                <a:schemeClr val="bg1">
                  <a:alpha val="67000"/>
                </a:schemeClr>
              </a:solidFill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 </a:t>
            </a:r>
            <a:r>
              <a:rPr lang="zh-CN" altLang="en-US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检索结果处理</a:t>
            </a:r>
            <a:endParaRPr lang="zh-CN" altLang="en-US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389255" y="2042795"/>
            <a:ext cx="3787775" cy="1508760"/>
            <a:chOff x="4157" y="3472"/>
            <a:chExt cx="4841" cy="1928"/>
          </a:xfrm>
        </p:grpSpPr>
        <p:cxnSp>
          <p:nvCxnSpPr>
            <p:cNvPr id="3" name="直接连接符 2"/>
            <p:cNvCxnSpPr/>
            <p:nvPr>
              <p:custDataLst>
                <p:tags r:id="rId1"/>
              </p:custDataLst>
            </p:nvPr>
          </p:nvCxnSpPr>
          <p:spPr>
            <a:xfrm>
              <a:off x="4157" y="4436"/>
              <a:ext cx="2551" cy="0"/>
            </a:xfrm>
            <a:prstGeom prst="line">
              <a:avLst/>
            </a:prstGeom>
            <a:noFill/>
            <a:ln w="6350" cap="flat" cmpd="sng" algn="ctr">
              <a:solidFill>
                <a:srgbClr val="A0A4FA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grpSp>
          <p:nvGrpSpPr>
            <p:cNvPr id="5" name="组合 4"/>
            <p:cNvGrpSpPr/>
            <p:nvPr/>
          </p:nvGrpSpPr>
          <p:grpSpPr>
            <a:xfrm>
              <a:off x="6788" y="3472"/>
              <a:ext cx="2210" cy="1928"/>
              <a:chOff x="6788" y="3472"/>
              <a:chExt cx="2210" cy="1928"/>
            </a:xfrm>
          </p:grpSpPr>
          <p:sp>
            <p:nvSpPr>
              <p:cNvPr id="6" name="六边形 5"/>
              <p:cNvSpPr/>
              <p:nvPr>
                <p:custDataLst>
                  <p:tags r:id="rId2"/>
                </p:custDataLst>
              </p:nvPr>
            </p:nvSpPr>
            <p:spPr>
              <a:xfrm>
                <a:off x="6788" y="3472"/>
                <a:ext cx="2211" cy="1928"/>
              </a:xfrm>
              <a:prstGeom prst="hexagon">
                <a:avLst/>
              </a:prstGeom>
              <a:noFill/>
              <a:ln w="161925">
                <a:solidFill>
                  <a:srgbClr val="A0A4F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pic>
            <p:nvPicPr>
              <p:cNvPr id="7" name="图片 6" descr="32313630313237383b32313630313035313b52067c7b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327" y="3869"/>
                <a:ext cx="1134" cy="1134"/>
              </a:xfrm>
              <a:prstGeom prst="rect">
                <a:avLst/>
              </a:prstGeom>
            </p:spPr>
          </p:pic>
        </p:grpSp>
        <p:sp>
          <p:nvSpPr>
            <p:cNvPr id="8" name="文本框 68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259" y="3696"/>
              <a:ext cx="2432" cy="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分组浏览</a:t>
              </a:r>
              <a:endPara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9" name="组合 8"/>
          <p:cNvGrpSpPr>
            <a:grpSpLocks noChangeAspect="1"/>
          </p:cNvGrpSpPr>
          <p:nvPr/>
        </p:nvGrpSpPr>
        <p:grpSpPr>
          <a:xfrm>
            <a:off x="273050" y="3711575"/>
            <a:ext cx="3917315" cy="1508760"/>
            <a:chOff x="4008" y="5692"/>
            <a:chExt cx="5006" cy="1928"/>
          </a:xfrm>
        </p:grpSpPr>
        <p:grpSp>
          <p:nvGrpSpPr>
            <p:cNvPr id="10" name="组合 9"/>
            <p:cNvGrpSpPr/>
            <p:nvPr/>
          </p:nvGrpSpPr>
          <p:grpSpPr>
            <a:xfrm>
              <a:off x="6804" y="5692"/>
              <a:ext cx="2210" cy="1928"/>
              <a:chOff x="6804" y="5692"/>
              <a:chExt cx="2210" cy="1928"/>
            </a:xfrm>
          </p:grpSpPr>
          <p:sp>
            <p:nvSpPr>
              <p:cNvPr id="11" name="六边形 10"/>
              <p:cNvSpPr/>
              <p:nvPr>
                <p:custDataLst>
                  <p:tags r:id="rId7"/>
                </p:custDataLst>
              </p:nvPr>
            </p:nvSpPr>
            <p:spPr>
              <a:xfrm>
                <a:off x="6804" y="5692"/>
                <a:ext cx="2211" cy="1928"/>
              </a:xfrm>
              <a:prstGeom prst="hexagon">
                <a:avLst/>
              </a:prstGeom>
              <a:noFill/>
              <a:ln w="161925">
                <a:solidFill>
                  <a:srgbClr val="A76D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pic>
            <p:nvPicPr>
              <p:cNvPr id="15" name="图片 14" descr="32313630313239343b32313630313236393b653676ca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343" y="6089"/>
                <a:ext cx="1134" cy="1134"/>
              </a:xfrm>
              <a:prstGeom prst="rect">
                <a:avLst/>
              </a:prstGeom>
            </p:spPr>
          </p:pic>
        </p:grpSp>
        <p:cxnSp>
          <p:nvCxnSpPr>
            <p:cNvPr id="16" name="直接连接符 15"/>
            <p:cNvCxnSpPr/>
            <p:nvPr>
              <p:custDataLst>
                <p:tags r:id="rId11"/>
              </p:custDataLst>
            </p:nvPr>
          </p:nvCxnSpPr>
          <p:spPr>
            <a:xfrm>
              <a:off x="4191" y="6659"/>
              <a:ext cx="2551" cy="0"/>
            </a:xfrm>
            <a:prstGeom prst="line">
              <a:avLst/>
            </a:prstGeom>
            <a:noFill/>
            <a:ln w="6350" cap="flat" cmpd="sng" algn="ctr">
              <a:solidFill>
                <a:srgbClr val="A76DD3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sp>
          <p:nvSpPr>
            <p:cNvPr id="17" name="文本框 68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008" y="5894"/>
              <a:ext cx="2864" cy="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阅读与下载</a:t>
              </a:r>
              <a:endPara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20" name="组合 19"/>
          <p:cNvGrpSpPr>
            <a:grpSpLocks noChangeAspect="1"/>
          </p:cNvGrpSpPr>
          <p:nvPr/>
        </p:nvGrpSpPr>
        <p:grpSpPr>
          <a:xfrm>
            <a:off x="3942080" y="2870835"/>
            <a:ext cx="3764280" cy="1508760"/>
            <a:chOff x="8783" y="4555"/>
            <a:chExt cx="4811" cy="1928"/>
          </a:xfrm>
        </p:grpSpPr>
        <p:grpSp>
          <p:nvGrpSpPr>
            <p:cNvPr id="31" name="组合 30"/>
            <p:cNvGrpSpPr/>
            <p:nvPr/>
          </p:nvGrpSpPr>
          <p:grpSpPr>
            <a:xfrm>
              <a:off x="8783" y="4555"/>
              <a:ext cx="2210" cy="1928"/>
              <a:chOff x="8783" y="4555"/>
              <a:chExt cx="2210" cy="1928"/>
            </a:xfrm>
          </p:grpSpPr>
          <p:sp>
            <p:nvSpPr>
              <p:cNvPr id="32" name="六边形 31"/>
              <p:cNvSpPr/>
              <p:nvPr>
                <p:custDataLst>
                  <p:tags r:id="rId13"/>
                </p:custDataLst>
              </p:nvPr>
            </p:nvSpPr>
            <p:spPr>
              <a:xfrm>
                <a:off x="8783" y="4555"/>
                <a:ext cx="2211" cy="1928"/>
              </a:xfrm>
              <a:prstGeom prst="hexagon">
                <a:avLst/>
              </a:prstGeom>
              <a:noFill/>
              <a:ln w="161925">
                <a:solidFill>
                  <a:srgbClr val="8E93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pic>
            <p:nvPicPr>
              <p:cNvPr id="33" name="图片 32" descr="32313630313238393b32313630313139313b4e8b9879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9322" y="4952"/>
                <a:ext cx="1134" cy="1134"/>
              </a:xfrm>
              <a:prstGeom prst="rect">
                <a:avLst/>
              </a:prstGeom>
            </p:spPr>
          </p:pic>
        </p:grpSp>
        <p:cxnSp>
          <p:nvCxnSpPr>
            <p:cNvPr id="34" name="直接连接符 33"/>
            <p:cNvCxnSpPr/>
            <p:nvPr>
              <p:custDataLst>
                <p:tags r:id="rId17"/>
              </p:custDataLst>
            </p:nvPr>
          </p:nvCxnSpPr>
          <p:spPr>
            <a:xfrm>
              <a:off x="10994" y="5519"/>
              <a:ext cx="2551" cy="0"/>
            </a:xfrm>
            <a:prstGeom prst="line">
              <a:avLst/>
            </a:prstGeom>
            <a:noFill/>
            <a:ln w="6350" cap="flat" cmpd="sng" algn="ctr">
              <a:solidFill>
                <a:srgbClr val="8E93F9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sp>
          <p:nvSpPr>
            <p:cNvPr id="35" name="文本框 68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1011" y="4779"/>
              <a:ext cx="2583" cy="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结果排序</a:t>
              </a:r>
              <a:endPara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6" name="http://photo-static-api.fotomore.com/creative/vcg/veer/400/new/VCG41N683336692.jpg?uid=386&amp;timestamp=1694066611&amp;sign=f05bfd6e7319ee332be613c152bbf7f9" descr="templates\picture_hover\&amp;pky290_sjzg_VCG41N683336692&amp;"/>
          <p:cNvPicPr>
            <a:picLocks noChangeAspect="1"/>
          </p:cNvPicPr>
          <p:nvPr/>
        </p:nvPicPr>
        <p:blipFill>
          <a:blip r:embed="rId19"/>
          <a:srcRect l="20843" r="11435"/>
          <a:stretch>
            <a:fillRect/>
          </a:stretch>
        </p:blipFill>
        <p:spPr>
          <a:xfrm>
            <a:off x="7809230" y="1424940"/>
            <a:ext cx="3724275" cy="4401185"/>
          </a:xfrm>
          <a:prstGeom prst="rect">
            <a:avLst/>
          </a:prstGeom>
        </p:spPr>
      </p:pic>
    </p:spTree>
    <p:custDataLst>
      <p:tags r:id="rId20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6075" y="788670"/>
            <a:ext cx="11266805" cy="56915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分组浏览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748915" y="1410970"/>
            <a:ext cx="7923530" cy="64579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5" name="圆角矩形标注 4"/>
          <p:cNvSpPr/>
          <p:nvPr>
            <p:custDataLst>
              <p:tags r:id="rId3"/>
            </p:custDataLst>
          </p:nvPr>
        </p:nvSpPr>
        <p:spPr>
          <a:xfrm>
            <a:off x="9340850" y="735965"/>
            <a:ext cx="1907540" cy="603250"/>
          </a:xfrm>
          <a:prstGeom prst="wedgeRoundRectCallout">
            <a:avLst>
              <a:gd name="adj1" fmla="val -40706"/>
              <a:gd name="adj2" fmla="val 64315"/>
              <a:gd name="adj3" fmla="val 16667"/>
            </a:avLst>
          </a:prstGeom>
          <a:solidFill>
            <a:srgbClr val="E1E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按资源类型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圆角矩形标注 5"/>
          <p:cNvSpPr/>
          <p:nvPr>
            <p:custDataLst>
              <p:tags r:id="rId4"/>
            </p:custDataLst>
          </p:nvPr>
        </p:nvSpPr>
        <p:spPr>
          <a:xfrm>
            <a:off x="346075" y="819785"/>
            <a:ext cx="1907540" cy="603250"/>
          </a:xfrm>
          <a:prstGeom prst="wedgeRoundRectCallout">
            <a:avLst>
              <a:gd name="adj1" fmla="val 37849"/>
              <a:gd name="adj2" fmla="val 75052"/>
              <a:gd name="adj3" fmla="val 16667"/>
            </a:avLst>
          </a:prstGeom>
          <a:solidFill>
            <a:srgbClr val="E1E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按语种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1842135" y="1435100"/>
            <a:ext cx="611505" cy="62674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248920" y="2146300"/>
            <a:ext cx="2326005" cy="438658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8" name="圆角矩形标注 7"/>
          <p:cNvSpPr/>
          <p:nvPr>
            <p:custDataLst>
              <p:tags r:id="rId7"/>
            </p:custDataLst>
          </p:nvPr>
        </p:nvSpPr>
        <p:spPr>
          <a:xfrm>
            <a:off x="2430145" y="3847465"/>
            <a:ext cx="2564130" cy="603250"/>
          </a:xfrm>
          <a:prstGeom prst="wedgeRoundRectCallout">
            <a:avLst>
              <a:gd name="adj1" fmla="val -67243"/>
              <a:gd name="adj2" fmla="val -8947"/>
              <a:gd name="adj3" fmla="val 16667"/>
            </a:avLst>
          </a:prstGeom>
          <a:solidFill>
            <a:srgbClr val="E1E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多维度分组筛选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75" y="828675"/>
            <a:ext cx="11282045" cy="565150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1" grpId="0" bldLvl="0" animBg="1"/>
      <p:bldP spid="7" grpId="0" bldLvl="0" animBg="1"/>
      <p:bldP spid="5" grpId="0" bldLvl="0" animBg="1"/>
      <p:bldP spid="6" grpId="0" bldLvl="0" animBg="1"/>
      <p:bldP spid="8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09065"/>
            <a:ext cx="3052445" cy="481266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531495" y="142240"/>
            <a:ext cx="8923655" cy="50165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研究现状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55010" y="275590"/>
            <a:ext cx="34766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这是研究内容的静态展示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12458" y="932180"/>
            <a:ext cx="4593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What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研究内容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55850" y="1527810"/>
            <a:ext cx="414020" cy="36893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445" y="1409065"/>
            <a:ext cx="9055100" cy="48736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495" y="643890"/>
            <a:ext cx="9925685" cy="586486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/>
    </mc:Choice>
    <mc:Fallback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895" y="1383665"/>
            <a:ext cx="6691630" cy="337248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57505" y="188595"/>
            <a:ext cx="9976485" cy="50165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研究发展变化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20583" y="5117465"/>
            <a:ext cx="33540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如果我们将其研究主题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在时间轴上展开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直角上箭头 10"/>
          <p:cNvSpPr/>
          <p:nvPr/>
        </p:nvSpPr>
        <p:spPr>
          <a:xfrm rot="5400000">
            <a:off x="3997325" y="5505450"/>
            <a:ext cx="511810" cy="1026160"/>
          </a:xfrm>
          <a:prstGeom prst="bentUp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7910830" y="1796415"/>
            <a:ext cx="33540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从发文量看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研究的发展趋势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1351598" y="1015365"/>
            <a:ext cx="4593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Wh</a:t>
            </a:r>
            <a:r>
              <a:rPr lang="en-US">
                <a:latin typeface="微软雅黑" panose="020B0503020204020204" charset="-122"/>
                <a:ea typeface="微软雅黑" panose="020B0503020204020204" charset="-122"/>
              </a:rPr>
              <a:t>en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研究主题随时间的变化</a:t>
            </a:r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2875" y="2435225"/>
            <a:ext cx="6570980" cy="383921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/>
    </mc:Choice>
    <mc:Fallback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bldLvl="0" animBg="1"/>
      <p:bldP spid="8" grpId="1"/>
      <p:bldP spid="11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419735" y="149225"/>
            <a:ext cx="8923655" cy="50165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谁在研究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1477328" y="1045845"/>
            <a:ext cx="4593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Who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谁在研究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60" y="1414145"/>
            <a:ext cx="3027045" cy="47936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755" y="1414145"/>
            <a:ext cx="8451215" cy="461200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/>
    </mc:Choice>
    <mc:Fallback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407035" y="167640"/>
            <a:ext cx="8923655" cy="50165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研究成果在哪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477328" y="803275"/>
            <a:ext cx="4593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Where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研究成果在哪儿（前沿阵地）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15" y="1305560"/>
            <a:ext cx="9423400" cy="521335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87985" y="1305560"/>
            <a:ext cx="5683250" cy="5365750"/>
            <a:chOff x="611" y="2056"/>
            <a:chExt cx="8950" cy="8450"/>
          </a:xfrm>
        </p:grpSpPr>
        <p:sp>
          <p:nvSpPr>
            <p:cNvPr id="10" name="矩形 9"/>
            <p:cNvSpPr/>
            <p:nvPr/>
          </p:nvSpPr>
          <p:spPr>
            <a:xfrm>
              <a:off x="611" y="6864"/>
              <a:ext cx="2827" cy="3423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9" y="2056"/>
              <a:ext cx="5742" cy="8450"/>
            </a:xfrm>
            <a:prstGeom prst="rect">
              <a:avLst/>
            </a:prstGeom>
          </p:spPr>
        </p:pic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/>
    </mc:Choice>
    <mc:Fallback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9475" y="963295"/>
            <a:ext cx="10433050" cy="53213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结果排序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7189470" y="1878965"/>
            <a:ext cx="628015" cy="29400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2305050" y="520065"/>
            <a:ext cx="4985385" cy="1090930"/>
          </a:xfrm>
          <a:prstGeom prst="wedgeRoundRectCallout">
            <a:avLst>
              <a:gd name="adj1" fmla="val 42905"/>
              <a:gd name="adj2" fmla="val 70372"/>
              <a:gd name="adj3" fmla="val 16667"/>
            </a:avLst>
          </a:prstGeom>
          <a:solidFill>
            <a:srgbClr val="E1E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fontAlgn="auto">
              <a:lnSpc>
                <a:spcPct val="15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相关度：</a:t>
            </a: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是以文献主题内容的相关度为主要参考指标，并兼顾发表时间的情况下降序排列。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3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115" y="1159510"/>
            <a:ext cx="11118850" cy="53213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结果排序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7055485" y="2061845"/>
            <a:ext cx="688975" cy="35433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12" name="圆角矩形标注 11"/>
          <p:cNvSpPr/>
          <p:nvPr/>
        </p:nvSpPr>
        <p:spPr>
          <a:xfrm>
            <a:off x="3545205" y="666115"/>
            <a:ext cx="4344670" cy="1090930"/>
          </a:xfrm>
          <a:prstGeom prst="wedgeRoundRectCallout">
            <a:avLst>
              <a:gd name="adj1" fmla="val 36144"/>
              <a:gd name="adj2" fmla="val 72409"/>
              <a:gd name="adj3" fmla="val 16667"/>
            </a:avLst>
          </a:prstGeom>
          <a:solidFill>
            <a:srgbClr val="E1E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fontAlgn="auto">
              <a:lnSpc>
                <a:spcPct val="15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发表时间：</a:t>
            </a: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按照文献发表时间降序排列，帮助读者快速发现最新文献。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  <p:bldLst>
      <p:bldP spid="12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003935"/>
            <a:ext cx="10604500" cy="52895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结果排序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8214995" y="1964055"/>
            <a:ext cx="591820" cy="35433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16" name="圆角矩形标注 15"/>
          <p:cNvSpPr/>
          <p:nvPr/>
        </p:nvSpPr>
        <p:spPr>
          <a:xfrm>
            <a:off x="4544060" y="511175"/>
            <a:ext cx="4344670" cy="1090930"/>
          </a:xfrm>
          <a:prstGeom prst="wedgeRoundRectCallout">
            <a:avLst>
              <a:gd name="adj1" fmla="val 42209"/>
              <a:gd name="adj2" fmla="val 76426"/>
              <a:gd name="adj3" fmla="val 16667"/>
            </a:avLst>
          </a:prstGeom>
          <a:solidFill>
            <a:srgbClr val="E1E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fontAlgn="auto">
              <a:lnSpc>
                <a:spcPct val="15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被引：</a:t>
            </a: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按照文献被引频次降序排列，帮助读者快速发现高被引的经典文献。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  <p:bldLst>
      <p:bldP spid="16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450" y="962660"/>
            <a:ext cx="10579100" cy="52260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结果排序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25" name="圆角矩形标注 24"/>
          <p:cNvSpPr/>
          <p:nvPr/>
        </p:nvSpPr>
        <p:spPr>
          <a:xfrm>
            <a:off x="4690110" y="169545"/>
            <a:ext cx="4344670" cy="1090930"/>
          </a:xfrm>
          <a:prstGeom prst="wedgeRoundRectCallout">
            <a:avLst>
              <a:gd name="adj1" fmla="val 45323"/>
              <a:gd name="adj2" fmla="val 96682"/>
              <a:gd name="adj3" fmla="val 16667"/>
            </a:avLst>
          </a:prstGeom>
          <a:solidFill>
            <a:srgbClr val="E1E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fontAlgn="auto">
              <a:lnSpc>
                <a:spcPct val="15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下载：</a:t>
            </a: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按照文献被下载的次数降序排列，帮助读者快速发现高下载的热门文献。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3420" y="974090"/>
            <a:ext cx="10414000" cy="52768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 typeface="Arial" panose="020B0604020202020204" pitchFamily="34" charset="0"/>
            </a:pPr>
            <a:r>
              <a:rPr lang="en-US" altLang="zh-CN" sz="32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结果排序</a:t>
            </a:r>
            <a:endParaRPr lang="en-US" altLang="zh-CN" sz="32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27" name="圆角矩形标注 26"/>
          <p:cNvSpPr/>
          <p:nvPr/>
        </p:nvSpPr>
        <p:spPr>
          <a:xfrm>
            <a:off x="4758055" y="490855"/>
            <a:ext cx="4517390" cy="941070"/>
          </a:xfrm>
          <a:prstGeom prst="wedgeRoundRectCallout">
            <a:avLst>
              <a:gd name="adj1" fmla="val 49184"/>
              <a:gd name="adj2" fmla="val 83940"/>
              <a:gd name="adj3" fmla="val 16667"/>
            </a:avLst>
          </a:prstGeom>
          <a:solidFill>
            <a:srgbClr val="E1E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fontAlgn="auto">
              <a:lnSpc>
                <a:spcPct val="15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综合：</a:t>
            </a: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根据相关度、重要性系数、时间系数等计算后得到的一个综合值进行排序。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  <p:bldLst>
      <p:bldP spid="27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897879987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270"/>
            <a:ext cx="12192000" cy="6856730"/>
          </a:xfrm>
          <a:prstGeom prst="rect">
            <a:avLst/>
          </a:prstGeom>
        </p:spPr>
      </p:pic>
      <p:sp>
        <p:nvSpPr>
          <p:cNvPr id="19" name="任意多边形"/>
          <p:cNvSpPr/>
          <p:nvPr>
            <p:custDataLst>
              <p:tags r:id="rId3"/>
            </p:custDataLst>
          </p:nvPr>
        </p:nvSpPr>
        <p:spPr bwMode="auto">
          <a:xfrm rot="10800000">
            <a:off x="112607" y="1966595"/>
            <a:ext cx="447040" cy="1350433"/>
          </a:xfrm>
          <a:custGeom>
            <a:avLst/>
            <a:gdLst>
              <a:gd name="T0" fmla="*/ 3006 w 3006"/>
              <a:gd name="T1" fmla="*/ 1503 h 3006"/>
              <a:gd name="T2" fmla="*/ 1503 w 3006"/>
              <a:gd name="T3" fmla="*/ 3006 h 3006"/>
              <a:gd name="T4" fmla="*/ 0 w 3006"/>
              <a:gd name="T5" fmla="*/ 1503 h 3006"/>
              <a:gd name="T6" fmla="*/ 1503 w 3006"/>
              <a:gd name="T7" fmla="*/ 0 h 3006"/>
              <a:gd name="T8" fmla="*/ 3006 w 3006"/>
              <a:gd name="T9" fmla="*/ 1503 h 3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4" h="2127">
                <a:moveTo>
                  <a:pt x="704" y="1775"/>
                </a:moveTo>
                <a:cubicBezTo>
                  <a:pt x="352" y="1767"/>
                  <a:pt x="355" y="1802"/>
                  <a:pt x="352" y="2127"/>
                </a:cubicBezTo>
                <a:cubicBezTo>
                  <a:pt x="360" y="1775"/>
                  <a:pt x="324" y="1778"/>
                  <a:pt x="0" y="1775"/>
                </a:cubicBezTo>
                <a:cubicBezTo>
                  <a:pt x="313" y="1788"/>
                  <a:pt x="346" y="1737"/>
                  <a:pt x="350" y="1537"/>
                </a:cubicBezTo>
                <a:cubicBezTo>
                  <a:pt x="356" y="1316"/>
                  <a:pt x="285" y="1295"/>
                  <a:pt x="0" y="1300"/>
                </a:cubicBezTo>
                <a:cubicBezTo>
                  <a:pt x="313" y="1314"/>
                  <a:pt x="346" y="1262"/>
                  <a:pt x="350" y="1063"/>
                </a:cubicBezTo>
                <a:cubicBezTo>
                  <a:pt x="356" y="843"/>
                  <a:pt x="285" y="821"/>
                  <a:pt x="0" y="827"/>
                </a:cubicBezTo>
                <a:cubicBezTo>
                  <a:pt x="313" y="840"/>
                  <a:pt x="346" y="789"/>
                  <a:pt x="350" y="589"/>
                </a:cubicBezTo>
                <a:cubicBezTo>
                  <a:pt x="356" y="368"/>
                  <a:pt x="285" y="347"/>
                  <a:pt x="0" y="352"/>
                </a:cubicBezTo>
                <a:cubicBezTo>
                  <a:pt x="352" y="360"/>
                  <a:pt x="349" y="324"/>
                  <a:pt x="352" y="0"/>
                </a:cubicBezTo>
                <a:cubicBezTo>
                  <a:pt x="344" y="352"/>
                  <a:pt x="380" y="349"/>
                  <a:pt x="704" y="352"/>
                </a:cubicBezTo>
                <a:cubicBezTo>
                  <a:pt x="391" y="339"/>
                  <a:pt x="358" y="389"/>
                  <a:pt x="354" y="589"/>
                </a:cubicBezTo>
                <a:cubicBezTo>
                  <a:pt x="349" y="811"/>
                  <a:pt x="419" y="832"/>
                  <a:pt x="704" y="827"/>
                </a:cubicBezTo>
                <a:cubicBezTo>
                  <a:pt x="391" y="813"/>
                  <a:pt x="358" y="865"/>
                  <a:pt x="354" y="1063"/>
                </a:cubicBezTo>
                <a:cubicBezTo>
                  <a:pt x="349" y="1283"/>
                  <a:pt x="419" y="1306"/>
                  <a:pt x="704" y="1300"/>
                </a:cubicBezTo>
                <a:cubicBezTo>
                  <a:pt x="391" y="1287"/>
                  <a:pt x="358" y="1337"/>
                  <a:pt x="354" y="1537"/>
                </a:cubicBezTo>
                <a:cubicBezTo>
                  <a:pt x="349" y="1759"/>
                  <a:pt x="419" y="1780"/>
                  <a:pt x="704" y="1775"/>
                </a:cubicBezTo>
                <a:close/>
              </a:path>
            </a:pathLst>
          </a:custGeom>
          <a:solidFill>
            <a:srgbClr val="FF6997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cs typeface="HarmonyOS Sans SC" panose="00000500000000000000" charset="-122"/>
            </a:endParaRPr>
          </a:p>
        </p:txBody>
      </p:sp>
      <p:pic>
        <p:nvPicPr>
          <p:cNvPr id="20" name="图片 19" descr="78776-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41418" r="79942" b="41509"/>
          <a:stretch>
            <a:fillRect/>
          </a:stretch>
        </p:blipFill>
        <p:spPr>
          <a:xfrm>
            <a:off x="11258550" y="5130165"/>
            <a:ext cx="819785" cy="64262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4673600" y="2929890"/>
            <a:ext cx="7519035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14400"/>
            <a:r>
              <a:rPr kumimoji="0" lang="zh-CN" altLang="en-US" sz="5400" i="0" u="none" strike="noStrike" kern="1200" cap="none" spc="0" normalizeH="0" baseline="0" noProof="0" dirty="0">
                <a:ln w="19050">
                  <a:noFill/>
                </a:ln>
                <a:solidFill>
                  <a:srgbClr val="FF6997"/>
                </a:solidFill>
                <a:effectLst/>
                <a:uLnTx/>
                <a:uFillTx/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lt"/>
              </a:rPr>
              <a:t>文献阅读与论文写作</a:t>
            </a:r>
            <a:endParaRPr kumimoji="0" lang="zh-CN" altLang="en-US" sz="5400" i="0" u="none" strike="noStrike" kern="1200" cap="none" spc="0" normalizeH="0" baseline="0" noProof="0" dirty="0">
              <a:ln w="19050">
                <a:noFill/>
              </a:ln>
              <a:solidFill>
                <a:srgbClr val="FF6997"/>
              </a:solidFill>
              <a:effectLst/>
              <a:uLnTx/>
              <a:uFillTx/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+mn-lt"/>
            </a:endParaRPr>
          </a:p>
        </p:txBody>
      </p:sp>
      <p:cxnSp>
        <p:nvCxnSpPr>
          <p:cNvPr id="40" name="直接连接符 39"/>
          <p:cNvCxnSpPr/>
          <p:nvPr>
            <p:custDataLst>
              <p:tags r:id="rId7"/>
            </p:custDataLst>
          </p:nvPr>
        </p:nvCxnSpPr>
        <p:spPr>
          <a:xfrm>
            <a:off x="4860230" y="3994357"/>
            <a:ext cx="1251846" cy="0"/>
          </a:xfrm>
          <a:prstGeom prst="line">
            <a:avLst/>
          </a:prstGeom>
          <a:ln w="19050">
            <a:solidFill>
              <a:srgbClr val="6762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5" name="文本框 474"/>
          <p:cNvSpPr txBox="1"/>
          <p:nvPr>
            <p:custDataLst>
              <p:tags r:id="rId8"/>
            </p:custDataLst>
          </p:nvPr>
        </p:nvSpPr>
        <p:spPr>
          <a:xfrm>
            <a:off x="4673540" y="1582676"/>
            <a:ext cx="2632222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i="0" u="none" strike="noStrike" kern="1200" cap="none" spc="0" normalizeH="0" baseline="0" noProof="0" dirty="0">
                <a:ln w="6350">
                  <a:noFill/>
                </a:ln>
                <a:solidFill>
                  <a:srgbClr val="6762FC"/>
                </a:solidFill>
                <a:effectLst/>
                <a:uLnTx/>
                <a:uFillTx/>
                <a:latin typeface="思源宋体 CN Heavy" panose="02020900000000000000" charset="-122"/>
                <a:ea typeface="思源宋体 CN Heavy" panose="02020900000000000000" charset="-122"/>
                <a:cs typeface="MiSans Heavy" panose="00000A00000000000000" charset="-122"/>
                <a:sym typeface="HarmonyOS Sans SC" panose="00000500000000000000" charset="-122"/>
              </a:rPr>
              <a:t>03</a:t>
            </a:r>
            <a:endParaRPr kumimoji="0" lang="en-US" altLang="zh-CN" sz="8000" i="0" u="none" strike="noStrike" kern="1200" cap="none" spc="0" normalizeH="0" baseline="0" noProof="0" dirty="0">
              <a:ln w="6350">
                <a:noFill/>
              </a:ln>
              <a:solidFill>
                <a:srgbClr val="6762FC"/>
              </a:solidFill>
              <a:effectLst/>
              <a:uLnTx/>
              <a:uFillTx/>
              <a:latin typeface="思源宋体 CN Heavy" panose="02020900000000000000" charset="-122"/>
              <a:ea typeface="思源宋体 CN Heavy" panose="02020900000000000000" charset="-122"/>
              <a:cs typeface="MiSans Heavy" panose="00000A00000000000000" charset="-122"/>
              <a:sym typeface="HarmonyOS Sans SC" panose="00000500000000000000" charset="-122"/>
            </a:endParaRPr>
          </a:p>
        </p:txBody>
      </p:sp>
      <p:pic>
        <p:nvPicPr>
          <p:cNvPr id="36" name="图片 35" descr="0998888-02"/>
          <p:cNvPicPr>
            <a:picLocks noChangeAspect="1"/>
          </p:cNvPicPr>
          <p:nvPr/>
        </p:nvPicPr>
        <p:blipFill>
          <a:blip r:embed="rId9"/>
          <a:srcRect l="17868" r="11177"/>
          <a:stretch>
            <a:fillRect/>
          </a:stretch>
        </p:blipFill>
        <p:spPr>
          <a:xfrm>
            <a:off x="1043940" y="1316355"/>
            <a:ext cx="3212465" cy="3813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881370" y="170180"/>
            <a:ext cx="5992495" cy="306070"/>
            <a:chOff x="9326" y="268"/>
            <a:chExt cx="9437" cy="482"/>
          </a:xfrm>
        </p:grpSpPr>
        <p:grpSp>
          <p:nvGrpSpPr>
            <p:cNvPr id="21" name="组合 20"/>
            <p:cNvGrpSpPr/>
            <p:nvPr/>
          </p:nvGrpSpPr>
          <p:grpSpPr>
            <a:xfrm>
              <a:off x="10933" y="431"/>
              <a:ext cx="636" cy="158"/>
              <a:chOff x="9829" y="439"/>
              <a:chExt cx="636" cy="158"/>
            </a:xfrm>
          </p:grpSpPr>
          <p:sp>
            <p:nvSpPr>
              <p:cNvPr id="27" name="椭圆 26"/>
              <p:cNvSpPr/>
              <p:nvPr>
                <p:custDataLst>
                  <p:tags r:id="rId10"/>
                </p:custDataLst>
              </p:nvPr>
            </p:nvSpPr>
            <p:spPr>
              <a:xfrm>
                <a:off x="9829" y="439"/>
                <a:ext cx="158" cy="158"/>
              </a:xfrm>
              <a:prstGeom prst="ellipse">
                <a:avLst/>
              </a:prstGeom>
              <a:solidFill>
                <a:srgbClr val="6762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4" name="椭圆 3"/>
              <p:cNvSpPr/>
              <p:nvPr>
                <p:custDataLst>
                  <p:tags r:id="rId11"/>
                </p:custDataLst>
              </p:nvPr>
            </p:nvSpPr>
            <p:spPr>
              <a:xfrm>
                <a:off x="10068" y="439"/>
                <a:ext cx="158" cy="158"/>
              </a:xfrm>
              <a:prstGeom prst="ellipse">
                <a:avLst/>
              </a:prstGeom>
              <a:solidFill>
                <a:srgbClr val="FF6997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5" name="椭圆 4"/>
              <p:cNvSpPr/>
              <p:nvPr>
                <p:custDataLst>
                  <p:tags r:id="rId12"/>
                </p:custDataLst>
              </p:nvPr>
            </p:nvSpPr>
            <p:spPr>
              <a:xfrm>
                <a:off x="10307" y="439"/>
                <a:ext cx="158" cy="158"/>
              </a:xfrm>
              <a:prstGeom prst="ellipse">
                <a:avLst/>
              </a:prstGeom>
              <a:solidFill>
                <a:srgbClr val="6762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</p:grpSp>
        <p:sp>
          <p:nvSpPr>
            <p:cNvPr id="22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11801" y="268"/>
              <a:ext cx="6963" cy="48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dist"/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服务科技创新</a:t>
              </a:r>
              <a:r>
                <a:rPr lang="en-US" altLang="zh-CN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 </a:t>
              </a:r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促进学术传播</a:t>
              </a:r>
              <a:r>
                <a:rPr lang="en-US" altLang="zh-CN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 </a:t>
              </a:r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承担社会责任</a:t>
              </a:r>
              <a:endParaRPr lang="zh-CN" altLang="en-US" sz="1400" cap="all">
                <a:solidFill>
                  <a:schemeClr val="tx1">
                    <a:lumMod val="65000"/>
                    <a:lumOff val="35000"/>
                  </a:schemeClr>
                </a:solidFill>
                <a:latin typeface="HarmonyOS Sans SC" panose="00000500000000000000" charset="-122"/>
                <a:ea typeface="HarmonyOS Sans SC" panose="00000500000000000000" charset="-122"/>
                <a:cs typeface="MiSans Heavy" panose="00000A00000000000000" charset="-122"/>
              </a:endParaRPr>
            </a:p>
          </p:txBody>
        </p:sp>
        <p:sp>
          <p:nvSpPr>
            <p:cNvPr id="24" name="Freeform 9"/>
            <p:cNvSpPr/>
            <p:nvPr>
              <p:custDataLst>
                <p:tags r:id="rId14"/>
              </p:custDataLst>
            </p:nvPr>
          </p:nvSpPr>
          <p:spPr bwMode="auto">
            <a:xfrm>
              <a:off x="9326" y="415"/>
              <a:ext cx="1330" cy="190"/>
            </a:xfrm>
            <a:custGeom>
              <a:avLst/>
              <a:gdLst>
                <a:gd name="T0" fmla="*/ 424 w 425"/>
                <a:gd name="T1" fmla="*/ 26 h 58"/>
                <a:gd name="T2" fmla="*/ 406 w 425"/>
                <a:gd name="T3" fmla="*/ 0 h 58"/>
                <a:gd name="T4" fmla="*/ 399 w 425"/>
                <a:gd name="T5" fmla="*/ 1 h 58"/>
                <a:gd name="T6" fmla="*/ 410 w 425"/>
                <a:gd name="T7" fmla="*/ 26 h 58"/>
                <a:gd name="T8" fmla="*/ 0 w 425"/>
                <a:gd name="T9" fmla="*/ 26 h 58"/>
                <a:gd name="T10" fmla="*/ 0 w 425"/>
                <a:gd name="T11" fmla="*/ 34 h 58"/>
                <a:gd name="T12" fmla="*/ 406 w 425"/>
                <a:gd name="T13" fmla="*/ 34 h 58"/>
                <a:gd name="T14" fmla="*/ 399 w 425"/>
                <a:gd name="T15" fmla="*/ 58 h 58"/>
                <a:gd name="T16" fmla="*/ 406 w 425"/>
                <a:gd name="T17" fmla="*/ 58 h 58"/>
                <a:gd name="T18" fmla="*/ 413 w 425"/>
                <a:gd name="T19" fmla="*/ 37 h 58"/>
                <a:gd name="T20" fmla="*/ 424 w 425"/>
                <a:gd name="T21" fmla="*/ 33 h 58"/>
                <a:gd name="T22" fmla="*/ 425 w 425"/>
                <a:gd name="T23" fmla="*/ 33 h 58"/>
                <a:gd name="T24" fmla="*/ 425 w 425"/>
                <a:gd name="T25" fmla="*/ 26 h 58"/>
                <a:gd name="T26" fmla="*/ 424 w 425"/>
                <a:gd name="T27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5" h="58">
                  <a:moveTo>
                    <a:pt x="424" y="26"/>
                  </a:moveTo>
                  <a:cubicBezTo>
                    <a:pt x="409" y="25"/>
                    <a:pt x="406" y="0"/>
                    <a:pt x="406" y="0"/>
                  </a:cubicBezTo>
                  <a:cubicBezTo>
                    <a:pt x="399" y="1"/>
                    <a:pt x="399" y="1"/>
                    <a:pt x="399" y="1"/>
                  </a:cubicBezTo>
                  <a:cubicBezTo>
                    <a:pt x="399" y="2"/>
                    <a:pt x="401" y="17"/>
                    <a:pt x="41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406" y="34"/>
                    <a:pt x="406" y="34"/>
                    <a:pt x="406" y="34"/>
                  </a:cubicBezTo>
                  <a:cubicBezTo>
                    <a:pt x="401" y="39"/>
                    <a:pt x="399" y="48"/>
                    <a:pt x="399" y="58"/>
                  </a:cubicBezTo>
                  <a:cubicBezTo>
                    <a:pt x="406" y="58"/>
                    <a:pt x="406" y="58"/>
                    <a:pt x="406" y="58"/>
                  </a:cubicBezTo>
                  <a:cubicBezTo>
                    <a:pt x="406" y="49"/>
                    <a:pt x="408" y="42"/>
                    <a:pt x="413" y="37"/>
                  </a:cubicBezTo>
                  <a:cubicBezTo>
                    <a:pt x="417" y="34"/>
                    <a:pt x="422" y="33"/>
                    <a:pt x="424" y="33"/>
                  </a:cubicBezTo>
                  <a:cubicBezTo>
                    <a:pt x="424" y="33"/>
                    <a:pt x="425" y="33"/>
                    <a:pt x="425" y="33"/>
                  </a:cubicBezTo>
                  <a:cubicBezTo>
                    <a:pt x="425" y="26"/>
                    <a:pt x="425" y="26"/>
                    <a:pt x="425" y="26"/>
                  </a:cubicBezTo>
                  <a:cubicBezTo>
                    <a:pt x="425" y="26"/>
                    <a:pt x="425" y="26"/>
                    <a:pt x="424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HarmonyOS Sans SC" panose="00000500000000000000" charset="-122"/>
              </a:endParaRPr>
            </a:p>
          </p:txBody>
        </p:sp>
      </p:grpSp>
      <p:sp>
        <p:nvSpPr>
          <p:cNvPr id="37" name="文本框 36"/>
          <p:cNvSpPr txBox="1"/>
          <p:nvPr>
            <p:custDataLst>
              <p:tags r:id="rId15"/>
            </p:custDataLst>
          </p:nvPr>
        </p:nvSpPr>
        <p:spPr>
          <a:xfrm>
            <a:off x="842645" y="6311900"/>
            <a:ext cx="6983730" cy="368300"/>
          </a:xfrm>
          <a:prstGeom prst="rect">
            <a:avLst/>
          </a:prstGeom>
          <a:noFill/>
        </p:spPr>
        <p:txBody>
          <a:bodyPr wrap="square" lIns="0" tIns="45720" rIns="0" bIns="4572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CHINA  National  KNOWLEDGE  INFRASTRUCTURE</a:t>
            </a:r>
            <a:endParaRPr lang="en-US" altLang="zh-CN" cap="all" dirty="0">
              <a:ln>
                <a:noFill/>
                <a:miter lim="800000"/>
              </a:ln>
              <a:solidFill>
                <a:schemeClr val="bg1">
                  <a:alpha val="67000"/>
                </a:schemeClr>
              </a:solidFill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+mn-ea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317500" y="6437630"/>
            <a:ext cx="612140" cy="11684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807" h="154">
                <a:moveTo>
                  <a:pt x="0" y="77"/>
                </a:moveTo>
                <a:cubicBezTo>
                  <a:pt x="0" y="34"/>
                  <a:pt x="34" y="0"/>
                  <a:pt x="77" y="0"/>
                </a:cubicBezTo>
                <a:cubicBezTo>
                  <a:pt x="120" y="0"/>
                  <a:pt x="154" y="34"/>
                  <a:pt x="154" y="77"/>
                </a:cubicBezTo>
                <a:cubicBezTo>
                  <a:pt x="154" y="120"/>
                  <a:pt x="120" y="154"/>
                  <a:pt x="77" y="154"/>
                </a:cubicBezTo>
                <a:cubicBezTo>
                  <a:pt x="34" y="154"/>
                  <a:pt x="0" y="120"/>
                  <a:pt x="0" y="77"/>
                </a:cubicBezTo>
                <a:close/>
                <a:moveTo>
                  <a:pt x="200" y="77"/>
                </a:moveTo>
                <a:cubicBezTo>
                  <a:pt x="200" y="34"/>
                  <a:pt x="234" y="0"/>
                  <a:pt x="277" y="0"/>
                </a:cubicBezTo>
                <a:cubicBezTo>
                  <a:pt x="320" y="0"/>
                  <a:pt x="354" y="34"/>
                  <a:pt x="354" y="77"/>
                </a:cubicBezTo>
                <a:cubicBezTo>
                  <a:pt x="354" y="120"/>
                  <a:pt x="320" y="154"/>
                  <a:pt x="277" y="154"/>
                </a:cubicBezTo>
                <a:cubicBezTo>
                  <a:pt x="234" y="154"/>
                  <a:pt x="200" y="120"/>
                  <a:pt x="200" y="77"/>
                </a:cubicBezTo>
                <a:close/>
                <a:moveTo>
                  <a:pt x="453" y="77"/>
                </a:moveTo>
                <a:cubicBezTo>
                  <a:pt x="453" y="34"/>
                  <a:pt x="487" y="0"/>
                  <a:pt x="530" y="0"/>
                </a:cubicBezTo>
                <a:cubicBezTo>
                  <a:pt x="573" y="0"/>
                  <a:pt x="607" y="34"/>
                  <a:pt x="607" y="77"/>
                </a:cubicBezTo>
                <a:cubicBezTo>
                  <a:pt x="607" y="120"/>
                  <a:pt x="573" y="154"/>
                  <a:pt x="530" y="154"/>
                </a:cubicBezTo>
                <a:cubicBezTo>
                  <a:pt x="487" y="154"/>
                  <a:pt x="453" y="120"/>
                  <a:pt x="453" y="77"/>
                </a:cubicBezTo>
                <a:close/>
                <a:moveTo>
                  <a:pt x="653" y="77"/>
                </a:moveTo>
                <a:cubicBezTo>
                  <a:pt x="653" y="34"/>
                  <a:pt x="687" y="0"/>
                  <a:pt x="730" y="0"/>
                </a:cubicBezTo>
                <a:cubicBezTo>
                  <a:pt x="773" y="0"/>
                  <a:pt x="807" y="34"/>
                  <a:pt x="807" y="77"/>
                </a:cubicBezTo>
                <a:cubicBezTo>
                  <a:pt x="807" y="120"/>
                  <a:pt x="773" y="154"/>
                  <a:pt x="730" y="154"/>
                </a:cubicBezTo>
                <a:cubicBezTo>
                  <a:pt x="687" y="154"/>
                  <a:pt x="653" y="120"/>
                  <a:pt x="653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HarmonyOS Sans SC" panose="00000500000000000000" charset="-122"/>
            </a:endParaRPr>
          </a:p>
        </p:txBody>
      </p:sp>
      <p:pic>
        <p:nvPicPr>
          <p:cNvPr id="28" name="图片 27" descr="898987-0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1370945" y="6170930"/>
            <a:ext cx="744220" cy="6184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18"/>
            </p:custDataLst>
          </p:nvPr>
        </p:nvSpPr>
        <p:spPr>
          <a:xfrm>
            <a:off x="8324850" y="6322695"/>
            <a:ext cx="3263265" cy="33718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p>
            <a:pPr lvl="0" indent="0" algn="ctr" fontAlgn="auto">
              <a:buClrTx/>
              <a:buSzTx/>
              <a:buFontTx/>
            </a:pPr>
            <a:r>
              <a:rPr lang="en-US" altLang="zh-CN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中国</a:t>
            </a:r>
            <a:r>
              <a:rPr lang="zh-CN" altLang="en-US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知网</a:t>
            </a:r>
            <a:r>
              <a:rPr lang="en-US" altLang="zh-CN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rPr>
              <a:t>   www.cnki.net</a:t>
            </a:r>
            <a:endParaRPr lang="en-US" altLang="zh-CN" sz="1600" cap="all" dirty="0">
              <a:ln>
                <a:noFill/>
                <a:miter lim="800000"/>
              </a:ln>
              <a:solidFill>
                <a:schemeClr val="bg1">
                  <a:alpha val="67000"/>
                </a:schemeClr>
              </a:solidFill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" name="picture 10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3972801" y="1210881"/>
            <a:ext cx="4130142" cy="5251957"/>
          </a:xfrm>
          <a:prstGeom prst="rect">
            <a:avLst/>
          </a:prstGeom>
        </p:spPr>
      </p:pic>
      <p:sp>
        <p:nvSpPr>
          <p:cNvPr id="102" name="textbox 102"/>
          <p:cNvSpPr/>
          <p:nvPr>
            <p:custDataLst>
              <p:tags r:id="rId3"/>
            </p:custDataLst>
          </p:nvPr>
        </p:nvSpPr>
        <p:spPr>
          <a:xfrm>
            <a:off x="901065" y="2205990"/>
            <a:ext cx="2820035" cy="5854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41425" algn="l" rtl="0" eaLnBrk="0">
              <a:lnSpc>
                <a:spcPct val="89000"/>
              </a:lnSpc>
            </a:pPr>
            <a:r>
              <a:rPr sz="2000" b="1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获取知识背景</a:t>
            </a:r>
            <a:endParaRPr lang="en-US" altLang="en-US" sz="20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2000" dirty="0"/>
          </a:p>
        </p:txBody>
      </p:sp>
      <p:pic>
        <p:nvPicPr>
          <p:cNvPr id="104" name="picture 10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21600000">
            <a:off x="9601200" y="5547359"/>
            <a:ext cx="2403347" cy="1162812"/>
          </a:xfrm>
          <a:prstGeom prst="rect">
            <a:avLst/>
          </a:prstGeom>
        </p:spPr>
      </p:pic>
      <p:sp>
        <p:nvSpPr>
          <p:cNvPr id="106" name="textbox 106"/>
          <p:cNvSpPr/>
          <p:nvPr>
            <p:custDataLst>
              <p:tags r:id="rId6"/>
            </p:custDataLst>
          </p:nvPr>
        </p:nvSpPr>
        <p:spPr>
          <a:xfrm>
            <a:off x="4752034" y="378206"/>
            <a:ext cx="3056889" cy="749934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820"/>
              </a:lnSpc>
            </a:pPr>
            <a:r>
              <a:rPr sz="2300" b="1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阅读文献能为我们提供</a:t>
            </a:r>
            <a:endParaRPr lang="en-US" altLang="en-US" sz="2300" dirty="0"/>
          </a:p>
          <a:p>
            <a:pPr marL="469900" algn="l" rtl="0" eaLnBrk="0">
              <a:lnSpc>
                <a:spcPts val="2820"/>
              </a:lnSpc>
              <a:spcBef>
                <a:spcPts val="60"/>
              </a:spcBef>
            </a:pPr>
            <a:r>
              <a:rPr sz="23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哪些</a:t>
            </a:r>
            <a:r>
              <a:rPr sz="2300" b="1" kern="0" spc="60" dirty="0">
                <a:solidFill>
                  <a:srgbClr val="70AD4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有效</a:t>
            </a:r>
            <a:r>
              <a:rPr sz="23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信息？</a:t>
            </a:r>
            <a:endParaRPr lang="en-US" altLang="en-US" sz="2300" dirty="0"/>
          </a:p>
        </p:txBody>
      </p:sp>
      <p:sp>
        <p:nvSpPr>
          <p:cNvPr id="108" name="textbox 108"/>
          <p:cNvSpPr/>
          <p:nvPr>
            <p:custDataLst>
              <p:tags r:id="rId7"/>
            </p:custDataLst>
          </p:nvPr>
        </p:nvSpPr>
        <p:spPr>
          <a:xfrm>
            <a:off x="8371094" y="2885554"/>
            <a:ext cx="2310764" cy="879475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1750" algn="l" rtl="0" eaLnBrk="0">
              <a:lnSpc>
                <a:spcPct val="81000"/>
              </a:lnSpc>
            </a:pPr>
            <a:r>
              <a:rPr sz="2000" b="1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了解研究方向的研究</a:t>
            </a:r>
            <a:endParaRPr lang="en-US" altLang="en-US" sz="2000" dirty="0"/>
          </a:p>
          <a:p>
            <a:pPr marL="12700" algn="l" rtl="0" eaLnBrk="0">
              <a:lnSpc>
                <a:spcPts val="4775"/>
              </a:lnSpc>
            </a:pPr>
            <a:r>
              <a:rPr sz="20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历史和进展</a:t>
            </a:r>
            <a:endParaRPr lang="en-US" altLang="en-US" sz="2000" dirty="0"/>
          </a:p>
        </p:txBody>
      </p:sp>
      <p:sp>
        <p:nvSpPr>
          <p:cNvPr id="110" name="textbox 110"/>
          <p:cNvSpPr/>
          <p:nvPr>
            <p:custDataLst>
              <p:tags r:id="rId8"/>
            </p:custDataLst>
          </p:nvPr>
        </p:nvSpPr>
        <p:spPr>
          <a:xfrm>
            <a:off x="8369785" y="4893528"/>
            <a:ext cx="1548130" cy="29464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20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寻找立题依据</a:t>
            </a:r>
            <a:endParaRPr lang="en-US" altLang="en-US" sz="2000" dirty="0"/>
          </a:p>
        </p:txBody>
      </p:sp>
      <p:sp>
        <p:nvSpPr>
          <p:cNvPr id="2" name="textbox 102"/>
          <p:cNvSpPr/>
          <p:nvPr>
            <p:custDataLst>
              <p:tags r:id="rId9"/>
            </p:custDataLst>
          </p:nvPr>
        </p:nvSpPr>
        <p:spPr>
          <a:xfrm>
            <a:off x="901065" y="2790825"/>
            <a:ext cx="2820035" cy="210312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marL="718820" algn="l" rtl="0" eaLnBrk="0">
              <a:lnSpc>
                <a:spcPct val="94000"/>
              </a:lnSpc>
              <a:spcBef>
                <a:spcPts val="515"/>
              </a:spcBef>
            </a:pPr>
            <a:r>
              <a:rPr sz="1700" b="1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了解他人的研究思路</a:t>
            </a:r>
            <a:endParaRPr lang="en-US" altLang="en-US" sz="1700" dirty="0"/>
          </a:p>
          <a:p>
            <a:pPr marL="12700" algn="l" rtl="0" eaLnBrk="0">
              <a:lnSpc>
                <a:spcPct val="85000"/>
              </a:lnSpc>
              <a:spcBef>
                <a:spcPts val="1335"/>
              </a:spcBef>
            </a:pPr>
            <a:r>
              <a:rPr sz="17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学习选题</a:t>
            </a:r>
            <a:r>
              <a:rPr sz="1700" b="1" kern="0" spc="-1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700" b="1" kern="0" spc="-3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科研思路和实验</a:t>
            </a:r>
            <a:endParaRPr lang="en-US" altLang="en-US" sz="1700" dirty="0"/>
          </a:p>
          <a:p>
            <a:pPr marL="1616075" algn="l" rtl="0" eaLnBrk="0">
              <a:lnSpc>
                <a:spcPts val="3245"/>
              </a:lnSpc>
            </a:pPr>
            <a:r>
              <a:rPr sz="1700" b="1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设计的方法</a:t>
            </a:r>
            <a:endParaRPr lang="en-US" altLang="en-US" sz="17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r" rtl="0" eaLnBrk="0">
              <a:lnSpc>
                <a:spcPct val="80000"/>
              </a:lnSpc>
              <a:spcBef>
                <a:spcPts val="610"/>
              </a:spcBef>
            </a:pPr>
            <a:endParaRPr lang="en-US" altLang="en-US" sz="2000" dirty="0"/>
          </a:p>
        </p:txBody>
      </p:sp>
      <p:sp>
        <p:nvSpPr>
          <p:cNvPr id="3" name="textbox 102"/>
          <p:cNvSpPr/>
          <p:nvPr>
            <p:custDataLst>
              <p:tags r:id="rId10"/>
            </p:custDataLst>
          </p:nvPr>
        </p:nvSpPr>
        <p:spPr>
          <a:xfrm>
            <a:off x="901065" y="4981575"/>
            <a:ext cx="2820035" cy="1002665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algn="r" rtl="0" eaLnBrk="0">
              <a:lnSpc>
                <a:spcPct val="80000"/>
              </a:lnSpc>
              <a:spcBef>
                <a:spcPts val="610"/>
              </a:spcBef>
            </a:pPr>
            <a:r>
              <a:rPr sz="20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学习论文的格式</a:t>
            </a:r>
            <a:endParaRPr lang="en-US" altLang="en-US" sz="2000" dirty="0"/>
          </a:p>
          <a:p>
            <a:pPr algn="r" rtl="0" eaLnBrk="0">
              <a:lnSpc>
                <a:spcPts val="4810"/>
              </a:lnSpc>
            </a:pPr>
            <a:r>
              <a:rPr sz="2000" b="1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和写作技巧</a:t>
            </a:r>
            <a:endParaRPr lang="en-US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781050"/>
            <a:ext cx="10382250" cy="52959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algn="l" defTabSz="685800">
              <a:lnSpc>
                <a:spcPct val="90000"/>
              </a:lnSpc>
              <a:buClrTx/>
              <a:buSzTx/>
              <a:buFontTx/>
              <a:buNone/>
            </a:pPr>
            <a:r>
              <a:rPr lang="zh-CN" altLang="en-US" sz="24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文献阅读</a:t>
            </a:r>
            <a:endParaRPr lang="zh-CN" altLang="en-US" sz="24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74085" y="2419350"/>
            <a:ext cx="2708910" cy="50482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925" y="803275"/>
            <a:ext cx="11614150" cy="52514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algn="l" defTabSz="685800">
              <a:lnSpc>
                <a:spcPct val="90000"/>
              </a:lnSpc>
              <a:buClrTx/>
              <a:buSzTx/>
              <a:buFontTx/>
              <a:buNone/>
            </a:pPr>
            <a:r>
              <a:rPr lang="zh-CN" altLang="en-US" sz="24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文献阅读</a:t>
            </a:r>
            <a:endParaRPr lang="zh-CN" altLang="en-US" sz="24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07665" y="5291455"/>
            <a:ext cx="2673350" cy="414655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88925" y="1238250"/>
            <a:ext cx="2073275" cy="3513455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847465" y="5292090"/>
            <a:ext cx="889635" cy="4140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9185"/>
            <a:ext cx="12153900" cy="52705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  <p:bldP spid="4" grpId="1" animBg="1"/>
      <p:bldP spid="7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925" y="803275"/>
            <a:ext cx="11614150" cy="52514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2455" y="401320"/>
            <a:ext cx="4989195" cy="4756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pPr algn="l" defTabSz="685800">
              <a:lnSpc>
                <a:spcPct val="90000"/>
              </a:lnSpc>
              <a:buClrTx/>
              <a:buSzTx/>
              <a:buFontTx/>
              <a:buNone/>
            </a:pPr>
            <a:r>
              <a:rPr lang="zh-CN" altLang="en-US" sz="2400" b="1" dirty="0">
                <a:ln>
                  <a:noFill/>
                </a:ln>
                <a:solidFill>
                  <a:srgbClr val="6762FC"/>
                </a:solidFill>
                <a:effectLst/>
                <a:uFillTx/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  <a:sym typeface="+mn-ea"/>
              </a:rPr>
              <a:t>文献下载</a:t>
            </a:r>
            <a:endParaRPr lang="en-US" altLang="zh-CN" sz="2400" b="1" dirty="0">
              <a:ln>
                <a:noFill/>
              </a:ln>
              <a:solidFill>
                <a:srgbClr val="6762FC"/>
              </a:solidFill>
              <a:effectLst/>
              <a:uFillTx/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00985" y="5662930"/>
            <a:ext cx="1751330" cy="391795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/>
        </p:nvSpPr>
        <p:spPr>
          <a:xfrm>
            <a:off x="4436837" y="1000893"/>
            <a:ext cx="30986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 smtClean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cs typeface="+mn-ea"/>
              </a:rPr>
              <a:t>主要参考文献</a:t>
            </a:r>
            <a:endParaRPr lang="zh-CN" altLang="en-US" sz="3600" b="1" smtClean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cs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629655" y="1536766"/>
            <a:ext cx="8526312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>
              <a:lnSpc>
                <a:spcPct val="200000"/>
              </a:lnSpc>
              <a:buFont typeface="Wingdings" panose="05000000000000000000" charset="0"/>
              <a:buNone/>
            </a:pPr>
            <a:r>
              <a:rPr lang="zh-CN" altLang="en-US" sz="2000"/>
              <a:t>文献资料是写作好学术论文的基础</a:t>
            </a:r>
            <a:endParaRPr lang="zh-CN" altLang="en-US" sz="2000"/>
          </a:p>
          <a:p>
            <a:pPr indent="0">
              <a:lnSpc>
                <a:spcPct val="200000"/>
              </a:lnSpc>
              <a:buFont typeface="Wingdings" panose="05000000000000000000" charset="0"/>
              <a:buNone/>
            </a:pPr>
            <a:endParaRPr lang="zh-CN" altLang="en-US" sz="2000"/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/>
              <a:t>选择文献时应选择本学科的核心期刊、经典著作等，要注意所选文献的代表性、可靠性及科学性</a:t>
            </a:r>
            <a:endParaRPr lang="zh-CN" altLang="en-US" sz="2000"/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/>
              <a:t>选择文献应先看近期的(近3~5年)，后看远期的</a:t>
            </a:r>
            <a:endParaRPr lang="zh-CN" altLang="en-US" sz="2000"/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/>
              <a:t>注意学校</a:t>
            </a:r>
            <a:r>
              <a:rPr lang="en-US" altLang="zh-CN" sz="2000"/>
              <a:t>/</a:t>
            </a:r>
            <a:r>
              <a:rPr lang="zh-CN" altLang="en-US" sz="2000"/>
              <a:t>期刊社的参考文献要求（数量、中文、英文、核心期刊文献等）</a:t>
            </a:r>
            <a:endParaRPr lang="en-US" altLang="zh-CN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/>
          <p:nvPr/>
        </p:nvSpPr>
        <p:spPr>
          <a:xfrm>
            <a:off x="4021835" y="1417319"/>
            <a:ext cx="8039100" cy="45384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4" name="object 4"/>
          <p:cNvSpPr/>
          <p:nvPr/>
        </p:nvSpPr>
        <p:spPr>
          <a:xfrm>
            <a:off x="5372100" y="0"/>
            <a:ext cx="1447800" cy="134620"/>
          </a:xfrm>
          <a:custGeom>
            <a:avLst/>
            <a:gdLst/>
            <a:ahLst/>
            <a:cxnLst/>
            <a:rect l="l" t="t" r="r" b="b"/>
            <a:pathLst>
              <a:path w="1447800" h="134620">
                <a:moveTo>
                  <a:pt x="1447800" y="0"/>
                </a:moveTo>
                <a:lnTo>
                  <a:pt x="0" y="0"/>
                </a:lnTo>
                <a:lnTo>
                  <a:pt x="0" y="98551"/>
                </a:lnTo>
                <a:lnTo>
                  <a:pt x="2788" y="112412"/>
                </a:lnTo>
                <a:lnTo>
                  <a:pt x="10398" y="123713"/>
                </a:lnTo>
                <a:lnTo>
                  <a:pt x="21699" y="131323"/>
                </a:lnTo>
                <a:lnTo>
                  <a:pt x="35560" y="134111"/>
                </a:lnTo>
                <a:lnTo>
                  <a:pt x="1412240" y="134111"/>
                </a:lnTo>
                <a:lnTo>
                  <a:pt x="1426100" y="131323"/>
                </a:lnTo>
                <a:lnTo>
                  <a:pt x="1437401" y="123713"/>
                </a:lnTo>
                <a:lnTo>
                  <a:pt x="1445011" y="112412"/>
                </a:lnTo>
                <a:lnTo>
                  <a:pt x="1447800" y="98551"/>
                </a:lnTo>
                <a:lnTo>
                  <a:pt x="1447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p/>
        </p:txBody>
      </p:sp>
      <p:sp>
        <p:nvSpPr>
          <p:cNvPr id="6" name="object 6"/>
          <p:cNvSpPr/>
          <p:nvPr/>
        </p:nvSpPr>
        <p:spPr>
          <a:xfrm>
            <a:off x="423672" y="941832"/>
            <a:ext cx="3432048" cy="50139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7"/>
          <p:cNvSpPr/>
          <p:nvPr/>
        </p:nvSpPr>
        <p:spPr>
          <a:xfrm>
            <a:off x="8039861" y="4833365"/>
            <a:ext cx="4022090" cy="1702435"/>
          </a:xfrm>
          <a:custGeom>
            <a:avLst/>
            <a:gdLst/>
            <a:ahLst/>
            <a:cxnLst/>
            <a:rect l="l" t="t" r="r" b="b"/>
            <a:pathLst>
              <a:path w="4022090" h="1702434">
                <a:moveTo>
                  <a:pt x="0" y="1702307"/>
                </a:moveTo>
                <a:lnTo>
                  <a:pt x="4021836" y="1702307"/>
                </a:lnTo>
                <a:lnTo>
                  <a:pt x="4021836" y="0"/>
                </a:lnTo>
                <a:lnTo>
                  <a:pt x="0" y="0"/>
                </a:lnTo>
                <a:lnTo>
                  <a:pt x="0" y="1702307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p/>
        </p:txBody>
      </p:sp>
      <p:sp>
        <p:nvSpPr>
          <p:cNvPr id="8" name="object 8"/>
          <p:cNvSpPr/>
          <p:nvPr/>
        </p:nvSpPr>
        <p:spPr>
          <a:xfrm>
            <a:off x="8039861" y="4833365"/>
            <a:ext cx="4022090" cy="1702435"/>
          </a:xfrm>
          <a:custGeom>
            <a:avLst/>
            <a:gdLst/>
            <a:ahLst/>
            <a:cxnLst/>
            <a:rect l="l" t="t" r="r" b="b"/>
            <a:pathLst>
              <a:path w="4022090" h="1702434">
                <a:moveTo>
                  <a:pt x="0" y="1702307"/>
                </a:moveTo>
                <a:lnTo>
                  <a:pt x="4021836" y="1702307"/>
                </a:lnTo>
                <a:lnTo>
                  <a:pt x="4021836" y="0"/>
                </a:lnTo>
                <a:lnTo>
                  <a:pt x="0" y="0"/>
                </a:lnTo>
                <a:lnTo>
                  <a:pt x="0" y="1702307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p/>
        </p:txBody>
      </p:sp>
      <p:sp>
        <p:nvSpPr>
          <p:cNvPr id="9" name="object 9"/>
          <p:cNvSpPr txBox="1"/>
          <p:nvPr/>
        </p:nvSpPr>
        <p:spPr>
          <a:xfrm>
            <a:off x="8168767" y="5051775"/>
            <a:ext cx="3769995" cy="1165860"/>
          </a:xfrm>
          <a:prstGeom prst="rect">
            <a:avLst/>
          </a:prstGeom>
        </p:spPr>
        <p:txBody>
          <a:bodyPr vert="horz" wrap="square" lIns="0" tIns="191770" rIns="0" bIns="0" rtlCol="0">
            <a:spAutoFit/>
          </a:bodyPr>
          <a:p>
            <a:pPr algn="ctr">
              <a:lnSpc>
                <a:spcPct val="100000"/>
              </a:lnSpc>
              <a:spcBef>
                <a:spcPts val="1510"/>
              </a:spcBef>
            </a:pPr>
            <a:r>
              <a:rPr sz="2000" b="1" spc="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必选</a:t>
            </a:r>
            <a:r>
              <a:rPr sz="20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技能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1000"/>
              </a:spcBef>
            </a:pPr>
            <a:r>
              <a:rPr sz="1400" b="1" spc="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参考</a:t>
            </a:r>
            <a:r>
              <a:rPr sz="1400" b="1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文献</a:t>
            </a: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是论</a:t>
            </a:r>
            <a:r>
              <a:rPr sz="1400" b="1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文不</a:t>
            </a: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可</a:t>
            </a:r>
            <a:r>
              <a:rPr sz="1400" b="1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或缺</a:t>
            </a: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400" b="1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组成</a:t>
            </a: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部</a:t>
            </a:r>
            <a:r>
              <a:rPr sz="1400" b="1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分，</a:t>
            </a: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凡</a:t>
            </a:r>
            <a:r>
              <a:rPr sz="1400" b="1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有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840"/>
              </a:spcBef>
            </a:pPr>
            <a:r>
              <a:rPr sz="1400" b="1" spc="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引用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他人</a:t>
            </a:r>
            <a:r>
              <a:rPr sz="14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成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果之</a:t>
            </a:r>
            <a:r>
              <a:rPr sz="14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，均</a:t>
            </a:r>
            <a:r>
              <a:rPr sz="14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须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入参</a:t>
            </a:r>
            <a:r>
              <a:rPr sz="14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考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文献</a:t>
            </a:r>
            <a:r>
              <a:rPr sz="14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中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3672" y="4832603"/>
            <a:ext cx="3598545" cy="1407160"/>
          </a:xfrm>
          <a:prstGeom prst="rect">
            <a:avLst/>
          </a:prstGeom>
          <a:solidFill>
            <a:srgbClr val="5B9BD4"/>
          </a:solidFill>
        </p:spPr>
        <p:txBody>
          <a:bodyPr vert="horz" wrap="square" lIns="0" tIns="1905" rIns="0" bIns="0" rtlCol="0">
            <a:spAutoFit/>
          </a:bodyPr>
          <a:p>
            <a:pPr>
              <a:lnSpc>
                <a:spcPct val="100000"/>
              </a:lnSpc>
              <a:spcBef>
                <a:spcPts val="15"/>
              </a:spcBef>
            </a:pPr>
            <a:endParaRPr sz="2800" dirty="0">
              <a:latin typeface="Times New Roman" panose="02020603050405020304"/>
              <a:cs typeface="Times New Roman" panose="02020603050405020304"/>
            </a:endParaRPr>
          </a:p>
          <a:p>
            <a:pPr marR="136525" algn="ctr">
              <a:lnSpc>
                <a:spcPct val="100000"/>
              </a:lnSpc>
              <a:spcBef>
                <a:spcPts val="5"/>
              </a:spcBef>
            </a:pPr>
            <a:r>
              <a:rPr sz="2000" b="1" spc="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可选</a:t>
            </a:r>
            <a:r>
              <a:rPr sz="20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技能</a:t>
            </a:r>
            <a:endParaRPr sz="20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35560">
              <a:lnSpc>
                <a:spcPct val="100000"/>
              </a:lnSpc>
              <a:spcBef>
                <a:spcPts val="995"/>
              </a:spcBef>
            </a:pPr>
            <a:r>
              <a:rPr sz="1400" b="1" spc="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对于</a:t>
            </a:r>
            <a:r>
              <a:rPr sz="1400" b="1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一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些</a:t>
            </a: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不</a:t>
            </a:r>
            <a:r>
              <a:rPr sz="1400" b="1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宜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放</a:t>
            </a: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在</a:t>
            </a:r>
            <a:r>
              <a:rPr sz="1400" b="1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正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文</a:t>
            </a: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中</a:t>
            </a:r>
            <a:r>
              <a:rPr sz="1400" b="1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但</a:t>
            </a: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又</a:t>
            </a:r>
            <a:r>
              <a:rPr sz="1400" b="1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参</a:t>
            </a: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考</a:t>
            </a:r>
            <a:r>
              <a:rPr sz="1400" b="1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价值</a:t>
            </a:r>
            <a:endParaRPr sz="14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20320">
              <a:lnSpc>
                <a:spcPct val="100000"/>
              </a:lnSpc>
              <a:spcBef>
                <a:spcPts val="840"/>
              </a:spcBef>
            </a:pP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的内容</a:t>
            </a:r>
            <a:r>
              <a:rPr sz="14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可作</a:t>
            </a:r>
            <a:r>
              <a:rPr sz="14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为补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充编入论</a:t>
            </a:r>
            <a:r>
              <a:rPr sz="14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文的</a:t>
            </a:r>
            <a:r>
              <a:rPr sz="1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附录中。</a:t>
            </a:r>
            <a:endParaRPr sz="14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4495800" y="251529"/>
            <a:ext cx="3598925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455" dirty="0">
                <a:solidFill>
                  <a:srgbClr val="171717"/>
                </a:solidFill>
                <a:latin typeface="微软雅黑" panose="020B0503020204020204" charset="-122"/>
                <a:cs typeface="微软雅黑" panose="020B0503020204020204" charset="-122"/>
              </a:rPr>
              <a:t>论文结</a:t>
            </a:r>
            <a:r>
              <a:rPr sz="1800" b="1" dirty="0">
                <a:solidFill>
                  <a:srgbClr val="171717"/>
                </a:solidFill>
                <a:latin typeface="微软雅黑" panose="020B0503020204020204" charset="-122"/>
                <a:cs typeface="微软雅黑" panose="020B0503020204020204" charset="-122"/>
              </a:rPr>
              <a:t>构</a:t>
            </a:r>
            <a:r>
              <a:rPr sz="1800" b="1" spc="-110" dirty="0">
                <a:solidFill>
                  <a:srgbClr val="17171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spc="225" dirty="0">
                <a:solidFill>
                  <a:srgbClr val="171717"/>
                </a:solidFill>
                <a:latin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1800" b="1" spc="-114" dirty="0">
                <a:solidFill>
                  <a:srgbClr val="17171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800" b="1" spc="455" dirty="0">
                <a:solidFill>
                  <a:srgbClr val="171717"/>
                </a:solidFill>
                <a:latin typeface="微软雅黑" panose="020B0503020204020204" charset="-122"/>
                <a:cs typeface="微软雅黑" panose="020B0503020204020204" charset="-122"/>
              </a:rPr>
              <a:t>参考</a:t>
            </a:r>
            <a:r>
              <a:rPr lang="zh-CN" altLang="en-US" b="1" spc="455" dirty="0">
                <a:solidFill>
                  <a:srgbClr val="171717"/>
                </a:solidFill>
                <a:latin typeface="微软雅黑" panose="020B0503020204020204" charset="-122"/>
                <a:cs typeface="微软雅黑" panose="020B0503020204020204" charset="-122"/>
              </a:rPr>
              <a:t>文献</a:t>
            </a:r>
            <a:r>
              <a:rPr sz="1800" b="1" spc="-85" dirty="0">
                <a:solidFill>
                  <a:srgbClr val="17171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endParaRPr sz="18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75360" y="175025"/>
            <a:ext cx="8460947" cy="50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参考文献格式</a:t>
            </a:r>
            <a:endParaRPr lang="zh-CN" altLang="en-US" sz="2655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30" y="763905"/>
            <a:ext cx="10767060" cy="50971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675" y="2425065"/>
            <a:ext cx="8318500" cy="28752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050" y="906145"/>
            <a:ext cx="11499850" cy="531495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975360" y="208045"/>
            <a:ext cx="8460947" cy="50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参考文献格式</a:t>
            </a:r>
            <a:endParaRPr lang="zh-CN" altLang="en-US" sz="2655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52675" y="1086087"/>
            <a:ext cx="486383" cy="44320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410" y="1858010"/>
            <a:ext cx="9190355" cy="3657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505" y="869315"/>
            <a:ext cx="11228070" cy="515874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975360" y="13735"/>
            <a:ext cx="8460947" cy="50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参考文献格式</a:t>
            </a:r>
            <a:endParaRPr lang="zh-CN" altLang="en-US" sz="2655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43175" y="2720975"/>
            <a:ext cx="365125" cy="33070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957489" y="1958142"/>
            <a:ext cx="2542400" cy="3487863"/>
            <a:chOff x="7945" y="2999"/>
            <a:chExt cx="3767" cy="530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" y="2999"/>
              <a:ext cx="1381" cy="116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26" y="3414"/>
              <a:ext cx="2386" cy="4889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10" y="869315"/>
            <a:ext cx="11580495" cy="5448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75360" y="13735"/>
            <a:ext cx="8460947" cy="50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批量下载文献</a:t>
            </a:r>
            <a:endParaRPr lang="zh-CN" altLang="en-US" sz="2655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70" y="664845"/>
            <a:ext cx="11413490" cy="55930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70" y="664845"/>
            <a:ext cx="12030710" cy="54336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75360" y="13735"/>
            <a:ext cx="8460947" cy="50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批量下载文献</a:t>
            </a:r>
            <a:endParaRPr lang="zh-CN" altLang="en-US" sz="2655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060" y="355600"/>
            <a:ext cx="6907530" cy="575500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" y="1765935"/>
            <a:ext cx="4630420" cy="187071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cxnSp>
        <p:nvCxnSpPr>
          <p:cNvPr id="5" name="直接箭头连接符 4"/>
          <p:cNvCxnSpPr/>
          <p:nvPr/>
        </p:nvCxnSpPr>
        <p:spPr>
          <a:xfrm flipV="1">
            <a:off x="1791970" y="3014980"/>
            <a:ext cx="3443605" cy="3422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9436100" y="4211320"/>
            <a:ext cx="4064000" cy="1234440"/>
            <a:chOff x="14860" y="6632"/>
            <a:chExt cx="6400" cy="1944"/>
          </a:xfrm>
        </p:grpSpPr>
        <p:sp>
          <p:nvSpPr>
            <p:cNvPr id="2" name="文本框 1"/>
            <p:cNvSpPr txBox="1"/>
            <p:nvPr/>
          </p:nvSpPr>
          <p:spPr>
            <a:xfrm>
              <a:off x="14860" y="6632"/>
              <a:ext cx="640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FF0000"/>
                  </a:solidFill>
                </a:rPr>
                <a:t>创建专题</a:t>
              </a:r>
              <a:endParaRPr lang="zh-CN" altLang="en-US">
                <a:solidFill>
                  <a:srgbClr val="FF0000"/>
                </a:solidFill>
              </a:endParaRPr>
            </a:p>
            <a:p>
              <a:r>
                <a:rPr lang="zh-CN" altLang="en-US">
                  <a:solidFill>
                    <a:srgbClr val="FF0000"/>
                  </a:solidFill>
                </a:rPr>
                <a:t>将文献添加至对应专题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14864" y="7922"/>
              <a:ext cx="1885" cy="654"/>
            </a:xfrm>
            <a:prstGeom prst="round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75360" y="13735"/>
            <a:ext cx="8460947" cy="50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批量下载文献</a:t>
            </a:r>
            <a:endParaRPr lang="zh-CN" altLang="en-US" sz="2655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714375"/>
            <a:ext cx="11449050" cy="54292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75360" y="13735"/>
            <a:ext cx="8460947" cy="50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wps</a:t>
            </a: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中加载</a:t>
            </a:r>
            <a:r>
              <a:rPr lang="en-US" altLang="zh-CN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知网研学</a:t>
            </a:r>
            <a:r>
              <a:rPr lang="en-US" altLang="zh-CN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插件</a:t>
            </a:r>
            <a:endParaRPr lang="zh-CN" altLang="en-US" sz="2655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631190"/>
            <a:ext cx="11445875" cy="55949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079615" y="1976755"/>
            <a:ext cx="4052570" cy="7181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rgbClr val="C00000"/>
                </a:solidFill>
              </a:rPr>
              <a:t>下载</a:t>
            </a:r>
            <a:r>
              <a:rPr lang="en-US" altLang="zh-CN" sz="2000">
                <a:solidFill>
                  <a:srgbClr val="C00000"/>
                </a:solidFill>
              </a:rPr>
              <a:t>“</a:t>
            </a:r>
            <a:r>
              <a:rPr lang="zh-CN" altLang="en-US" sz="2000">
                <a:solidFill>
                  <a:srgbClr val="C00000"/>
                </a:solidFill>
              </a:rPr>
              <a:t>知网研学</a:t>
            </a:r>
            <a:r>
              <a:rPr lang="en-US" altLang="zh-CN" sz="2000">
                <a:solidFill>
                  <a:srgbClr val="C00000"/>
                </a:solidFill>
              </a:rPr>
              <a:t>”</a:t>
            </a:r>
            <a:r>
              <a:rPr lang="zh-CN" altLang="en-US" sz="2000">
                <a:solidFill>
                  <a:srgbClr val="C00000"/>
                </a:solidFill>
              </a:rPr>
              <a:t>桌面端后，大多</a:t>
            </a:r>
            <a:r>
              <a:rPr lang="en-US" altLang="zh-CN" sz="2000">
                <a:solidFill>
                  <a:srgbClr val="C00000"/>
                </a:solidFill>
              </a:rPr>
              <a:t>wps</a:t>
            </a:r>
            <a:r>
              <a:rPr lang="zh-CN" altLang="en-US" sz="2000">
                <a:solidFill>
                  <a:srgbClr val="C00000"/>
                </a:solidFill>
              </a:rPr>
              <a:t>会自动添加该插件</a:t>
            </a:r>
            <a:endParaRPr lang="zh-CN" altLang="en-US" sz="200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775" y="629920"/>
            <a:ext cx="11623675" cy="579945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975360" y="13735"/>
            <a:ext cx="8460947" cy="50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wps</a:t>
            </a: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中加载</a:t>
            </a:r>
            <a:r>
              <a:rPr lang="en-US" altLang="zh-CN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知网研学</a:t>
            </a:r>
            <a:r>
              <a:rPr lang="en-US" altLang="zh-CN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插件</a:t>
            </a:r>
            <a:endParaRPr lang="zh-CN" altLang="en-US" sz="2655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9780" y="1734820"/>
            <a:ext cx="4052570" cy="7181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sz="2000">
                <a:solidFill>
                  <a:srgbClr val="C00000"/>
                </a:solidFill>
              </a:rPr>
              <a:t>若</a:t>
            </a:r>
            <a:r>
              <a:rPr lang="en-US" altLang="zh-CN" sz="2000">
                <a:solidFill>
                  <a:srgbClr val="C00000"/>
                </a:solidFill>
              </a:rPr>
              <a:t>wps</a:t>
            </a:r>
            <a:r>
              <a:rPr lang="zh-CN" altLang="en-US" sz="2000">
                <a:solidFill>
                  <a:srgbClr val="C00000"/>
                </a:solidFill>
              </a:rPr>
              <a:t>未</a:t>
            </a:r>
            <a:r>
              <a:rPr lang="zh-CN" altLang="en-US" sz="2000">
                <a:solidFill>
                  <a:srgbClr val="C00000"/>
                </a:solidFill>
              </a:rPr>
              <a:t>自动添加，可手动添加</a:t>
            </a:r>
            <a:endParaRPr lang="zh-CN" altLang="en-US" sz="2000">
              <a:solidFill>
                <a:srgbClr val="C00000"/>
              </a:solidFill>
            </a:endParaRPr>
          </a:p>
          <a:p>
            <a:r>
              <a:rPr lang="zh-CN" altLang="en-US" sz="2000">
                <a:solidFill>
                  <a:srgbClr val="C00000"/>
                </a:solidFill>
              </a:rPr>
              <a:t>添加路径如图所示</a:t>
            </a:r>
            <a:endParaRPr lang="zh-CN" altLang="en-US" sz="200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75360" y="13735"/>
            <a:ext cx="8460947" cy="50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使用</a:t>
            </a:r>
            <a:r>
              <a:rPr lang="en-US" altLang="zh-CN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知网研学</a:t>
            </a:r>
            <a:r>
              <a:rPr lang="en-US" altLang="zh-CN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进行参考文献管理工作</a:t>
            </a:r>
            <a:endParaRPr lang="zh-CN" altLang="en-US" sz="2655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50" y="716280"/>
            <a:ext cx="11694795" cy="57645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905" y="292100"/>
            <a:ext cx="9925050" cy="65659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75360" y="13735"/>
            <a:ext cx="8460947" cy="50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使用</a:t>
            </a:r>
            <a:r>
              <a:rPr lang="en-US" altLang="zh-CN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知网研学</a:t>
            </a:r>
            <a:r>
              <a:rPr lang="en-US" altLang="zh-CN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进行参考文献管理工作</a:t>
            </a:r>
            <a:endParaRPr lang="zh-CN" altLang="en-US" sz="2655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" y="704215"/>
            <a:ext cx="11995150" cy="56197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657225"/>
            <a:ext cx="12001500" cy="55435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26465" y="99460"/>
            <a:ext cx="8460947" cy="50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知网研学</a:t>
            </a:r>
            <a:r>
              <a:rPr lang="en-US" altLang="zh-CN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sz="2655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更多参考文献管理功能待您解锁</a:t>
            </a:r>
            <a:endParaRPr lang="zh-CN" altLang="en-US" sz="2655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70" y="600075"/>
            <a:ext cx="11630025" cy="58058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9787998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70"/>
            <a:ext cx="12192000" cy="6856730"/>
          </a:xfrm>
          <a:prstGeom prst="rect">
            <a:avLst/>
          </a:prstGeom>
        </p:spPr>
      </p:pic>
      <p:sp>
        <p:nvSpPr>
          <p:cNvPr id="11" name="任意多边形"/>
          <p:cNvSpPr/>
          <p:nvPr>
            <p:custDataLst>
              <p:tags r:id="rId2"/>
            </p:custDataLst>
          </p:nvPr>
        </p:nvSpPr>
        <p:spPr bwMode="auto">
          <a:xfrm rot="10800000">
            <a:off x="112607" y="1966595"/>
            <a:ext cx="447040" cy="1350433"/>
          </a:xfrm>
          <a:custGeom>
            <a:avLst/>
            <a:gdLst>
              <a:gd name="T0" fmla="*/ 3006 w 3006"/>
              <a:gd name="T1" fmla="*/ 1503 h 3006"/>
              <a:gd name="T2" fmla="*/ 1503 w 3006"/>
              <a:gd name="T3" fmla="*/ 3006 h 3006"/>
              <a:gd name="T4" fmla="*/ 0 w 3006"/>
              <a:gd name="T5" fmla="*/ 1503 h 3006"/>
              <a:gd name="T6" fmla="*/ 1503 w 3006"/>
              <a:gd name="T7" fmla="*/ 0 h 3006"/>
              <a:gd name="T8" fmla="*/ 3006 w 3006"/>
              <a:gd name="T9" fmla="*/ 1503 h 3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4" h="2127">
                <a:moveTo>
                  <a:pt x="704" y="1775"/>
                </a:moveTo>
                <a:cubicBezTo>
                  <a:pt x="352" y="1767"/>
                  <a:pt x="355" y="1802"/>
                  <a:pt x="352" y="2127"/>
                </a:cubicBezTo>
                <a:cubicBezTo>
                  <a:pt x="360" y="1775"/>
                  <a:pt x="324" y="1778"/>
                  <a:pt x="0" y="1775"/>
                </a:cubicBezTo>
                <a:cubicBezTo>
                  <a:pt x="313" y="1788"/>
                  <a:pt x="346" y="1737"/>
                  <a:pt x="350" y="1537"/>
                </a:cubicBezTo>
                <a:cubicBezTo>
                  <a:pt x="356" y="1316"/>
                  <a:pt x="285" y="1295"/>
                  <a:pt x="0" y="1300"/>
                </a:cubicBezTo>
                <a:cubicBezTo>
                  <a:pt x="313" y="1314"/>
                  <a:pt x="346" y="1262"/>
                  <a:pt x="350" y="1063"/>
                </a:cubicBezTo>
                <a:cubicBezTo>
                  <a:pt x="356" y="843"/>
                  <a:pt x="285" y="821"/>
                  <a:pt x="0" y="827"/>
                </a:cubicBezTo>
                <a:cubicBezTo>
                  <a:pt x="313" y="840"/>
                  <a:pt x="346" y="789"/>
                  <a:pt x="350" y="589"/>
                </a:cubicBezTo>
                <a:cubicBezTo>
                  <a:pt x="356" y="368"/>
                  <a:pt x="285" y="347"/>
                  <a:pt x="0" y="352"/>
                </a:cubicBezTo>
                <a:cubicBezTo>
                  <a:pt x="352" y="360"/>
                  <a:pt x="349" y="324"/>
                  <a:pt x="352" y="0"/>
                </a:cubicBezTo>
                <a:cubicBezTo>
                  <a:pt x="344" y="352"/>
                  <a:pt x="380" y="349"/>
                  <a:pt x="704" y="352"/>
                </a:cubicBezTo>
                <a:cubicBezTo>
                  <a:pt x="391" y="339"/>
                  <a:pt x="358" y="389"/>
                  <a:pt x="354" y="589"/>
                </a:cubicBezTo>
                <a:cubicBezTo>
                  <a:pt x="349" y="811"/>
                  <a:pt x="419" y="832"/>
                  <a:pt x="704" y="827"/>
                </a:cubicBezTo>
                <a:cubicBezTo>
                  <a:pt x="391" y="813"/>
                  <a:pt x="358" y="865"/>
                  <a:pt x="354" y="1063"/>
                </a:cubicBezTo>
                <a:cubicBezTo>
                  <a:pt x="349" y="1283"/>
                  <a:pt x="419" y="1306"/>
                  <a:pt x="704" y="1300"/>
                </a:cubicBezTo>
                <a:cubicBezTo>
                  <a:pt x="391" y="1287"/>
                  <a:pt x="358" y="1337"/>
                  <a:pt x="354" y="1537"/>
                </a:cubicBezTo>
                <a:cubicBezTo>
                  <a:pt x="349" y="1759"/>
                  <a:pt x="419" y="1780"/>
                  <a:pt x="704" y="1775"/>
                </a:cubicBezTo>
                <a:close/>
              </a:path>
            </a:pathLst>
          </a:custGeom>
          <a:solidFill>
            <a:srgbClr val="FF6997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cs typeface="HarmonyOS Sans SC" panose="00000500000000000000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5830570" y="6924358"/>
            <a:ext cx="719455" cy="0"/>
          </a:xfrm>
          <a:prstGeom prst="line">
            <a:avLst/>
          </a:prstGeom>
          <a:ln>
            <a:solidFill>
              <a:schemeClr val="bg1">
                <a:alpha val="5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 descr="898987-0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370945" y="6170930"/>
            <a:ext cx="744220" cy="618490"/>
          </a:xfrm>
          <a:prstGeom prst="rect">
            <a:avLst/>
          </a:prstGeom>
        </p:spPr>
      </p:pic>
      <p:pic>
        <p:nvPicPr>
          <p:cNvPr id="16" name="图片 15" descr="2022中国知网logo-修改版"/>
          <p:cNvPicPr>
            <a:picLocks noChangeAspect="1"/>
          </p:cNvPicPr>
          <p:nvPr/>
        </p:nvPicPr>
        <p:blipFill>
          <a:blip r:embed="rId5"/>
          <a:srcRect t="9894" b="12227"/>
          <a:stretch>
            <a:fillRect/>
          </a:stretch>
        </p:blipFill>
        <p:spPr>
          <a:xfrm>
            <a:off x="135255" y="132715"/>
            <a:ext cx="2080260" cy="770255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5881370" y="170180"/>
            <a:ext cx="5992495" cy="306070"/>
            <a:chOff x="9326" y="268"/>
            <a:chExt cx="9437" cy="482"/>
          </a:xfrm>
        </p:grpSpPr>
        <p:grpSp>
          <p:nvGrpSpPr>
            <p:cNvPr id="6" name="组合 5"/>
            <p:cNvGrpSpPr/>
            <p:nvPr/>
          </p:nvGrpSpPr>
          <p:grpSpPr>
            <a:xfrm>
              <a:off x="10933" y="431"/>
              <a:ext cx="636" cy="158"/>
              <a:chOff x="9829" y="439"/>
              <a:chExt cx="636" cy="158"/>
            </a:xfrm>
          </p:grpSpPr>
          <p:sp>
            <p:nvSpPr>
              <p:cNvPr id="7" name="椭圆 6"/>
              <p:cNvSpPr/>
              <p:nvPr>
                <p:custDataLst>
                  <p:tags r:id="rId6"/>
                </p:custDataLst>
              </p:nvPr>
            </p:nvSpPr>
            <p:spPr>
              <a:xfrm>
                <a:off x="9829" y="439"/>
                <a:ext cx="158" cy="158"/>
              </a:xfrm>
              <a:prstGeom prst="ellipse">
                <a:avLst/>
              </a:prstGeom>
              <a:solidFill>
                <a:srgbClr val="6762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14" name="椭圆 13"/>
              <p:cNvSpPr/>
              <p:nvPr>
                <p:custDataLst>
                  <p:tags r:id="rId7"/>
                </p:custDataLst>
              </p:nvPr>
            </p:nvSpPr>
            <p:spPr>
              <a:xfrm>
                <a:off x="10068" y="439"/>
                <a:ext cx="158" cy="158"/>
              </a:xfrm>
              <a:prstGeom prst="ellipse">
                <a:avLst/>
              </a:prstGeom>
              <a:solidFill>
                <a:srgbClr val="FF6997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  <p:sp>
            <p:nvSpPr>
              <p:cNvPr id="17" name="椭圆 16"/>
              <p:cNvSpPr/>
              <p:nvPr>
                <p:custDataLst>
                  <p:tags r:id="rId8"/>
                </p:custDataLst>
              </p:nvPr>
            </p:nvSpPr>
            <p:spPr>
              <a:xfrm>
                <a:off x="10307" y="439"/>
                <a:ext cx="158" cy="158"/>
              </a:xfrm>
              <a:prstGeom prst="ellipse">
                <a:avLst/>
              </a:prstGeom>
              <a:solidFill>
                <a:srgbClr val="6762F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HarmonyOS Sans SC" panose="00000500000000000000" charset="-122"/>
                </a:endParaRPr>
              </a:p>
            </p:txBody>
          </p:sp>
        </p:grpSp>
        <p:sp>
          <p:nvSpPr>
            <p:cNvPr id="18" name="文本框 17"/>
            <p:cNvSpPr txBox="1"/>
            <p:nvPr>
              <p:custDataLst>
                <p:tags r:id="rId9"/>
              </p:custDataLst>
            </p:nvPr>
          </p:nvSpPr>
          <p:spPr>
            <a:xfrm>
              <a:off x="11801" y="268"/>
              <a:ext cx="6963" cy="48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dist"/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服务科技创新</a:t>
              </a:r>
              <a:r>
                <a:rPr lang="en-US" altLang="zh-CN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 </a:t>
              </a:r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促进学术传播</a:t>
              </a:r>
              <a:r>
                <a:rPr lang="en-US" altLang="zh-CN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 </a:t>
              </a:r>
              <a:r>
                <a:rPr lang="zh-CN" altLang="en-US" sz="1400"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HarmonyOS Sans SC" panose="00000500000000000000" charset="-122"/>
                  <a:ea typeface="HarmonyOS Sans SC" panose="00000500000000000000" charset="-122"/>
                  <a:cs typeface="MiSans Heavy" panose="00000A00000000000000" charset="-122"/>
                </a:rPr>
                <a:t>承担社会责任</a:t>
              </a:r>
              <a:endParaRPr lang="zh-CN" altLang="en-US" sz="1400" cap="all">
                <a:solidFill>
                  <a:schemeClr val="tx1">
                    <a:lumMod val="65000"/>
                    <a:lumOff val="35000"/>
                  </a:schemeClr>
                </a:solidFill>
                <a:latin typeface="HarmonyOS Sans SC" panose="00000500000000000000" charset="-122"/>
                <a:ea typeface="HarmonyOS Sans SC" panose="00000500000000000000" charset="-122"/>
                <a:cs typeface="MiSans Heavy" panose="00000A00000000000000" charset="-122"/>
              </a:endParaRPr>
            </a:p>
          </p:txBody>
        </p:sp>
        <p:sp>
          <p:nvSpPr>
            <p:cNvPr id="21" name="Freeform 9"/>
            <p:cNvSpPr/>
            <p:nvPr>
              <p:custDataLst>
                <p:tags r:id="rId10"/>
              </p:custDataLst>
            </p:nvPr>
          </p:nvSpPr>
          <p:spPr bwMode="auto">
            <a:xfrm>
              <a:off x="9326" y="415"/>
              <a:ext cx="1330" cy="190"/>
            </a:xfrm>
            <a:custGeom>
              <a:avLst/>
              <a:gdLst>
                <a:gd name="T0" fmla="*/ 424 w 425"/>
                <a:gd name="T1" fmla="*/ 26 h 58"/>
                <a:gd name="T2" fmla="*/ 406 w 425"/>
                <a:gd name="T3" fmla="*/ 0 h 58"/>
                <a:gd name="T4" fmla="*/ 399 w 425"/>
                <a:gd name="T5" fmla="*/ 1 h 58"/>
                <a:gd name="T6" fmla="*/ 410 w 425"/>
                <a:gd name="T7" fmla="*/ 26 h 58"/>
                <a:gd name="T8" fmla="*/ 0 w 425"/>
                <a:gd name="T9" fmla="*/ 26 h 58"/>
                <a:gd name="T10" fmla="*/ 0 w 425"/>
                <a:gd name="T11" fmla="*/ 34 h 58"/>
                <a:gd name="T12" fmla="*/ 406 w 425"/>
                <a:gd name="T13" fmla="*/ 34 h 58"/>
                <a:gd name="T14" fmla="*/ 399 w 425"/>
                <a:gd name="T15" fmla="*/ 58 h 58"/>
                <a:gd name="T16" fmla="*/ 406 w 425"/>
                <a:gd name="T17" fmla="*/ 58 h 58"/>
                <a:gd name="T18" fmla="*/ 413 w 425"/>
                <a:gd name="T19" fmla="*/ 37 h 58"/>
                <a:gd name="T20" fmla="*/ 424 w 425"/>
                <a:gd name="T21" fmla="*/ 33 h 58"/>
                <a:gd name="T22" fmla="*/ 425 w 425"/>
                <a:gd name="T23" fmla="*/ 33 h 58"/>
                <a:gd name="T24" fmla="*/ 425 w 425"/>
                <a:gd name="T25" fmla="*/ 26 h 58"/>
                <a:gd name="T26" fmla="*/ 424 w 425"/>
                <a:gd name="T27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5" h="58">
                  <a:moveTo>
                    <a:pt x="424" y="26"/>
                  </a:moveTo>
                  <a:cubicBezTo>
                    <a:pt x="409" y="25"/>
                    <a:pt x="406" y="0"/>
                    <a:pt x="406" y="0"/>
                  </a:cubicBezTo>
                  <a:cubicBezTo>
                    <a:pt x="399" y="1"/>
                    <a:pt x="399" y="1"/>
                    <a:pt x="399" y="1"/>
                  </a:cubicBezTo>
                  <a:cubicBezTo>
                    <a:pt x="399" y="2"/>
                    <a:pt x="401" y="17"/>
                    <a:pt x="41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406" y="34"/>
                    <a:pt x="406" y="34"/>
                    <a:pt x="406" y="34"/>
                  </a:cubicBezTo>
                  <a:cubicBezTo>
                    <a:pt x="401" y="39"/>
                    <a:pt x="399" y="48"/>
                    <a:pt x="399" y="58"/>
                  </a:cubicBezTo>
                  <a:cubicBezTo>
                    <a:pt x="406" y="58"/>
                    <a:pt x="406" y="58"/>
                    <a:pt x="406" y="58"/>
                  </a:cubicBezTo>
                  <a:cubicBezTo>
                    <a:pt x="406" y="49"/>
                    <a:pt x="408" y="42"/>
                    <a:pt x="413" y="37"/>
                  </a:cubicBezTo>
                  <a:cubicBezTo>
                    <a:pt x="417" y="34"/>
                    <a:pt x="422" y="33"/>
                    <a:pt x="424" y="33"/>
                  </a:cubicBezTo>
                  <a:cubicBezTo>
                    <a:pt x="424" y="33"/>
                    <a:pt x="425" y="33"/>
                    <a:pt x="425" y="33"/>
                  </a:cubicBezTo>
                  <a:cubicBezTo>
                    <a:pt x="425" y="26"/>
                    <a:pt x="425" y="26"/>
                    <a:pt x="425" y="26"/>
                  </a:cubicBezTo>
                  <a:cubicBezTo>
                    <a:pt x="425" y="26"/>
                    <a:pt x="425" y="26"/>
                    <a:pt x="424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HarmonyOS Sans SC" panose="00000500000000000000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17500" y="6311900"/>
            <a:ext cx="11270615" cy="368300"/>
            <a:chOff x="500" y="9940"/>
            <a:chExt cx="17749" cy="580"/>
          </a:xfrm>
        </p:grpSpPr>
        <p:sp>
          <p:nvSpPr>
            <p:cNvPr id="45" name="文本框 44"/>
            <p:cNvSpPr txBox="1"/>
            <p:nvPr>
              <p:custDataLst>
                <p:tags r:id="rId11"/>
              </p:custDataLst>
            </p:nvPr>
          </p:nvSpPr>
          <p:spPr>
            <a:xfrm>
              <a:off x="1327" y="9940"/>
              <a:ext cx="10998" cy="580"/>
            </a:xfrm>
            <a:prstGeom prst="rect">
              <a:avLst/>
            </a:prstGeom>
            <a:noFill/>
          </p:spPr>
          <p:txBody>
            <a:bodyPr wrap="square" lIns="0" tIns="45720" rIns="0" bIns="4572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r>
                <a:rPr lang="en-US" altLang="zh-CN" cap="all" dirty="0">
                  <a:ln>
                    <a:noFill/>
                    <a:miter lim="800000"/>
                  </a:ln>
                  <a:solidFill>
                    <a:schemeClr val="bg1">
                      <a:alpha val="67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HarmonyOS Sans SC" panose="00000500000000000000" charset="-122"/>
                  <a:sym typeface="+mn-ea"/>
                </a:rPr>
                <a:t>CHINA  National  KNOWLEDGE  INFRASTRUCTURE</a:t>
              </a:r>
              <a:endParaRPr lang="en-US" altLang="zh-CN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500" y="10138"/>
              <a:ext cx="964" cy="184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807" h="154">
                  <a:moveTo>
                    <a:pt x="0" y="77"/>
                  </a:moveTo>
                  <a:cubicBezTo>
                    <a:pt x="0" y="34"/>
                    <a:pt x="34" y="0"/>
                    <a:pt x="77" y="0"/>
                  </a:cubicBezTo>
                  <a:cubicBezTo>
                    <a:pt x="120" y="0"/>
                    <a:pt x="154" y="34"/>
                    <a:pt x="154" y="77"/>
                  </a:cubicBezTo>
                  <a:cubicBezTo>
                    <a:pt x="154" y="120"/>
                    <a:pt x="120" y="154"/>
                    <a:pt x="77" y="154"/>
                  </a:cubicBezTo>
                  <a:cubicBezTo>
                    <a:pt x="34" y="154"/>
                    <a:pt x="0" y="120"/>
                    <a:pt x="0" y="77"/>
                  </a:cubicBezTo>
                  <a:close/>
                  <a:moveTo>
                    <a:pt x="200" y="77"/>
                  </a:moveTo>
                  <a:cubicBezTo>
                    <a:pt x="200" y="34"/>
                    <a:pt x="234" y="0"/>
                    <a:pt x="277" y="0"/>
                  </a:cubicBezTo>
                  <a:cubicBezTo>
                    <a:pt x="320" y="0"/>
                    <a:pt x="354" y="34"/>
                    <a:pt x="354" y="77"/>
                  </a:cubicBezTo>
                  <a:cubicBezTo>
                    <a:pt x="354" y="120"/>
                    <a:pt x="320" y="154"/>
                    <a:pt x="277" y="154"/>
                  </a:cubicBezTo>
                  <a:cubicBezTo>
                    <a:pt x="234" y="154"/>
                    <a:pt x="200" y="120"/>
                    <a:pt x="200" y="77"/>
                  </a:cubicBezTo>
                  <a:close/>
                  <a:moveTo>
                    <a:pt x="453" y="77"/>
                  </a:moveTo>
                  <a:cubicBezTo>
                    <a:pt x="453" y="34"/>
                    <a:pt x="487" y="0"/>
                    <a:pt x="530" y="0"/>
                  </a:cubicBezTo>
                  <a:cubicBezTo>
                    <a:pt x="573" y="0"/>
                    <a:pt x="607" y="34"/>
                    <a:pt x="607" y="77"/>
                  </a:cubicBezTo>
                  <a:cubicBezTo>
                    <a:pt x="607" y="120"/>
                    <a:pt x="573" y="154"/>
                    <a:pt x="530" y="154"/>
                  </a:cubicBezTo>
                  <a:cubicBezTo>
                    <a:pt x="487" y="154"/>
                    <a:pt x="453" y="120"/>
                    <a:pt x="453" y="77"/>
                  </a:cubicBezTo>
                  <a:close/>
                  <a:moveTo>
                    <a:pt x="653" y="77"/>
                  </a:moveTo>
                  <a:cubicBezTo>
                    <a:pt x="653" y="34"/>
                    <a:pt x="687" y="0"/>
                    <a:pt x="730" y="0"/>
                  </a:cubicBezTo>
                  <a:cubicBezTo>
                    <a:pt x="773" y="0"/>
                    <a:pt x="807" y="34"/>
                    <a:pt x="807" y="77"/>
                  </a:cubicBezTo>
                  <a:cubicBezTo>
                    <a:pt x="807" y="120"/>
                    <a:pt x="773" y="154"/>
                    <a:pt x="730" y="154"/>
                  </a:cubicBezTo>
                  <a:cubicBezTo>
                    <a:pt x="687" y="154"/>
                    <a:pt x="653" y="120"/>
                    <a:pt x="653" y="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HarmonyOS Sans SC" panose="00000500000000000000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2"/>
              </p:custDataLst>
            </p:nvPr>
          </p:nvSpPr>
          <p:spPr>
            <a:xfrm>
              <a:off x="13110" y="9957"/>
              <a:ext cx="5139" cy="53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lvl="0" indent="0" algn="ctr" fontAlgn="auto">
                <a:buClrTx/>
                <a:buSzTx/>
                <a:buFontTx/>
              </a:pPr>
              <a:r>
                <a:rPr lang="en-US" altLang="zh-CN" sz="1600" cap="all" dirty="0">
                  <a:ln>
                    <a:noFill/>
                    <a:miter lim="800000"/>
                  </a:ln>
                  <a:solidFill>
                    <a:schemeClr val="bg1">
                      <a:alpha val="67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HarmonyOS Sans SC" panose="00000500000000000000" charset="-122"/>
                  <a:sym typeface="+mn-ea"/>
                </a:rPr>
                <a:t>中国</a:t>
              </a:r>
              <a:r>
                <a:rPr lang="zh-CN" altLang="en-US" sz="1600" cap="all" dirty="0">
                  <a:ln>
                    <a:noFill/>
                    <a:miter lim="800000"/>
                  </a:ln>
                  <a:solidFill>
                    <a:schemeClr val="bg1">
                      <a:alpha val="67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HarmonyOS Sans SC" panose="00000500000000000000" charset="-122"/>
                  <a:sym typeface="+mn-ea"/>
                </a:rPr>
                <a:t>知网</a:t>
              </a:r>
              <a:r>
                <a:rPr lang="en-US" altLang="zh-CN" sz="1600" cap="all" dirty="0">
                  <a:ln>
                    <a:noFill/>
                    <a:miter lim="800000"/>
                  </a:ln>
                  <a:solidFill>
                    <a:schemeClr val="bg1">
                      <a:alpha val="67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  <a:cs typeface="HarmonyOS Sans SC" panose="00000500000000000000" charset="-122"/>
                  <a:sym typeface="+mn-ea"/>
                </a:rPr>
                <a:t>   www.cnki.net</a:t>
              </a:r>
              <a:endParaRPr lang="en-US" altLang="zh-CN" sz="1600" cap="all" dirty="0">
                <a:ln>
                  <a:noFill/>
                  <a:miter lim="800000"/>
                </a:ln>
                <a:solidFill>
                  <a:schemeClr val="bg1">
                    <a:alpha val="67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ea"/>
              </a:endParaRPr>
            </a:p>
          </p:txBody>
        </p:sp>
      </p:grpSp>
      <p:pic>
        <p:nvPicPr>
          <p:cNvPr id="36" name="图片 35" descr="0998888-0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l="17868" r="11177"/>
          <a:stretch>
            <a:fillRect/>
          </a:stretch>
        </p:blipFill>
        <p:spPr>
          <a:xfrm>
            <a:off x="1019175" y="1158240"/>
            <a:ext cx="3886835" cy="461454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15"/>
            </p:custDataLst>
          </p:nvPr>
        </p:nvSpPr>
        <p:spPr>
          <a:xfrm>
            <a:off x="4899660" y="2600960"/>
            <a:ext cx="6688455" cy="14452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dist" defTabSz="914400"/>
            <a:r>
              <a:rPr lang="en-US" altLang="zh-CN" sz="8800" spc="-1500">
                <a:ln w="19050">
                  <a:noFill/>
                </a:ln>
                <a:solidFill>
                  <a:srgbClr val="FF6997"/>
                </a:solidFill>
                <a:uFillTx/>
                <a:latin typeface="思源宋体 CN Heavy" panose="02020900000000000000" charset="-122"/>
                <a:ea typeface="思源宋体 CN Heavy" panose="02020900000000000000" charset="-122"/>
                <a:cs typeface="HarmonyOS Sans SC" panose="00000500000000000000" charset="-122"/>
                <a:sym typeface="+mn-lt"/>
              </a:rPr>
              <a:t>THANK YOU</a:t>
            </a:r>
            <a:endParaRPr kumimoji="0" lang="en-US" altLang="zh-CN" sz="8800" i="0" spc="-1500" baseline="0" noProof="0" dirty="0">
              <a:ln w="19050">
                <a:noFill/>
              </a:ln>
              <a:solidFill>
                <a:srgbClr val="FF6997"/>
              </a:solidFill>
              <a:effectLst/>
              <a:uLnTx/>
              <a:uFillTx/>
              <a:latin typeface="思源宋体 CN Heavy" panose="02020900000000000000" charset="-122"/>
              <a:ea typeface="思源宋体 CN Heavy" panose="02020900000000000000" charset="-122"/>
              <a:cs typeface="HarmonyOS Sans SC" panose="0000050000000000000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91427"/>
  <p:tag name="KSO_WM_TEMPLATE_THUMBS_INDEX" val="1、2、3、4、14、15"/>
  <p:tag name="KSO_WM_TEMPLATE_SUBCATEGORY" val="0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98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99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100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101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102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DIAGRAM_VIRTUALLY_FRAME" val="{&quot;height&quot;:435.6,&quot;left&quot;:199.71669291338583,&quot;top&quot;:78.85,&quot;width&quot;:754.2333070866141}"/>
</p:tagLst>
</file>

<file path=ppt/tags/tag106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107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108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109.xml><?xml version="1.0" encoding="utf-8"?>
<p:tagLst xmlns:p="http://schemas.openxmlformats.org/presentationml/2006/main">
  <p:tag name="KSO_WM_DIAGRAM_VIRTUALLY_FRAME" val="{&quot;height&quot;:435.6,&quot;left&quot;:199.71669291338583,&quot;top&quot;:78.85,&quot;width&quot;:754.2333070866141}"/>
</p:tagLst>
</file>

<file path=ppt/tags/tag110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111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112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113.xml><?xml version="1.0" encoding="utf-8"?>
<p:tagLst xmlns:p="http://schemas.openxmlformats.org/presentationml/2006/main">
  <p:tag name="KSO_WM_DIAGRAM_VIRTUALLY_FRAME" val="{&quot;height&quot;:435.6,&quot;left&quot;:199.71669291338583,&quot;top&quot;:78.85,&quot;width&quot;:754.2333070866141}"/>
</p:tagLst>
</file>

<file path=ppt/tags/tag114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115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116.xml><?xml version="1.0" encoding="utf-8"?>
<p:tagLst xmlns:p="http://schemas.openxmlformats.org/presentationml/2006/main">
  <p:tag name="KSO_WM_BEAUTIFY_FLAG" val=""/>
  <p:tag name="KSO_WM_DIAGRAM_VIRTUALLY_FRAME" val="{&quot;height&quot;:435.6,&quot;left&quot;:199.71669291338583,&quot;top&quot;:78.85,&quot;width&quot;:754.2333070866141}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DIAGRAM_VIRTUALLY_FRAME" val="{&quot;height&quot;:335.15,&quot;left&quot;:345.15,&quot;top&quot;:114,&quot;width&quot;:616.5}"/>
</p:tagLst>
</file>

<file path=ppt/tags/tag138.xml><?xml version="1.0" encoding="utf-8"?>
<p:tagLst xmlns:p="http://schemas.openxmlformats.org/presentationml/2006/main">
  <p:tag name="KSO_WM_DIAGRAM_VIRTUALLY_FRAME" val="{&quot;height&quot;:335.15,&quot;left&quot;:345.15,&quot;top&quot;:114,&quot;width&quot;:616.5}"/>
</p:tagLst>
</file>

<file path=ppt/tags/tag139.xml><?xml version="1.0" encoding="utf-8"?>
<p:tagLst xmlns:p="http://schemas.openxmlformats.org/presentationml/2006/main">
  <p:tag name="KSO_WM_DIAGRAM_VIRTUALLY_FRAME" val="{&quot;height&quot;:335.15,&quot;left&quot;:345.15,&quot;top&quot;:114,&quot;width&quot;:616.5}"/>
</p:tagLst>
</file>

<file path=ppt/tags/tag140.xml><?xml version="1.0" encoding="utf-8"?>
<p:tagLst xmlns:p="http://schemas.openxmlformats.org/presentationml/2006/main">
  <p:tag name="KSO_WM_DIAGRAM_VIRTUALLY_FRAME" val="{&quot;height&quot;:335.15,&quot;left&quot;:345.15,&quot;top&quot;:114,&quot;width&quot;:616.5}"/>
</p:tagLst>
</file>

<file path=ppt/tags/tag141.xml><?xml version="1.0" encoding="utf-8"?>
<p:tagLst xmlns:p="http://schemas.openxmlformats.org/presentationml/2006/main">
  <p:tag name="KSO_WM_DIAGRAM_VIRTUALLY_FRAME" val="{&quot;height&quot;:335.15,&quot;left&quot;:345.15,&quot;top&quot;:114,&quot;width&quot;:616.5}"/>
</p:tagLst>
</file>

<file path=ppt/tags/tag142.xml><?xml version="1.0" encoding="utf-8"?>
<p:tagLst xmlns:p="http://schemas.openxmlformats.org/presentationml/2006/main">
  <p:tag name="KSO_WM_DIAGRAM_VIRTUALLY_FRAME" val="{&quot;height&quot;:335.15,&quot;left&quot;:345.15,&quot;top&quot;:114,&quot;width&quot;:616.5}"/>
</p:tagLst>
</file>

<file path=ppt/tags/tag143.xml><?xml version="1.0" encoding="utf-8"?>
<p:tagLst xmlns:p="http://schemas.openxmlformats.org/presentationml/2006/main">
  <p:tag name="KSO_WM_DIAGRAM_VIRTUALLY_FRAME" val="{&quot;height&quot;:335.15,&quot;left&quot;:345.15,&quot;top&quot;:114,&quot;width&quot;:616.5}"/>
</p:tagLst>
</file>

<file path=ppt/tags/tag144.xml><?xml version="1.0" encoding="utf-8"?>
<p:tagLst xmlns:p="http://schemas.openxmlformats.org/presentationml/2006/main">
  <p:tag name="KSO_WM_DIAGRAM_VIRTUALLY_FRAME" val="{&quot;height&quot;:335.15,&quot;left&quot;:345.15,&quot;top&quot;:114,&quot;width&quot;:616.5}"/>
</p:tagLst>
</file>

<file path=ppt/tags/tag1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46.xml><?xml version="1.0" encoding="utf-8"?>
<p:tagLst xmlns:p="http://schemas.openxmlformats.org/presentationml/2006/main">
  <p:tag name="KSO_WM_DIAGRAM_VIRTUALLY_FRAME" val="{&quot;height&quot;:248.3,&quot;left&quot;:94,&quot;top&quot;:206.8,&quot;width&quot;:780.25}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i"/>
  <p:tag name="KSO_WM_UNIT_INDEX" val="1_3_1"/>
  <p:tag name="KSO_WM_UNIT_ID" val="diagram20228118_3*l_h_i*1_3_1"/>
  <p:tag name="KSO_WM_TEMPLATE_CATEGORY" val="diagram"/>
  <p:tag name="KSO_WM_TEMPLATE_INDEX" val="20228118"/>
  <p:tag name="KSO_WM_UNIT_LAYERLEVEL" val="1_1_1"/>
  <p:tag name="KSO_WM_TAG_VERSION" val="1.0"/>
  <p:tag name="KSO_WM_UNIT_LINE_FORE_SCHEMECOLOR_INDEX" val="7"/>
  <p:tag name="KSO_WM_UNIT_LINE_FILL_TYPE" val="2"/>
  <p:tag name="KSO_WM_DIAGRAM_VIRTUALLY_FRAME" val="{&quot;height&quot;:248.3,&quot;left&quot;:94,&quot;top&quot;:206.8,&quot;width&quot;:780.25}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i"/>
  <p:tag name="KSO_WM_UNIT_INDEX" val="1_3_2"/>
  <p:tag name="KSO_WM_UNIT_ID" val="diagram20228118_3*l_h_i*1_3_2"/>
  <p:tag name="KSO_WM_TEMPLATE_CATEGORY" val="diagram"/>
  <p:tag name="KSO_WM_TEMPLATE_INDEX" val="20228118"/>
  <p:tag name="KSO_WM_UNIT_LAYERLEVEL" val="1_1_1"/>
  <p:tag name="KSO_WM_TAG_VERSION" val="1.0"/>
  <p:tag name="KSO_WM_UNIT_FILL_FORE_SCHEMECOLOR_INDEX" val="7"/>
  <p:tag name="KSO_WM_UNIT_FILL_TYPE" val="1"/>
  <p:tag name="KSO_WM_UNIT_TEXT_FILL_FORE_SCHEMECOLOR_INDEX" val="2"/>
  <p:tag name="KSO_WM_UNIT_TEXT_FILL_TYPE" val="1"/>
  <p:tag name="KSO_WM_DIAGRAM_VIRTUALLY_FRAME" val="{&quot;height&quot;:248.3,&quot;left&quot;:94,&quot;top&quot;:206.8,&quot;width&quot;:780.25}"/>
</p:tagLst>
</file>

<file path=ppt/tags/tag149.xml><?xml version="1.0" encoding="utf-8"?>
<p:tagLst xmlns:p="http://schemas.openxmlformats.org/presentationml/2006/main">
  <p:tag name="KSO_WM_DIAGRAM_VIRTUALLY_FRAME" val="{&quot;height&quot;:248.3,&quot;left&quot;:94,&quot;top&quot;:206.8,&quot;width&quot;:780.25}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i"/>
  <p:tag name="KSO_WM_UNIT_INDEX" val="1_1_1"/>
  <p:tag name="KSO_WM_UNIT_ID" val="diagram20228118_3*l_h_i*1_1_1"/>
  <p:tag name="KSO_WM_TEMPLATE_CATEGORY" val="diagram"/>
  <p:tag name="KSO_WM_TEMPLATE_INDEX" val="20228118"/>
  <p:tag name="KSO_WM_UNIT_LAYERLEVEL" val="1_1_1"/>
  <p:tag name="KSO_WM_TAG_VERSION" val="1.0"/>
  <p:tag name="KSO_WM_UNIT_LINE_FORE_SCHEMECOLOR_INDEX" val="5"/>
  <p:tag name="KSO_WM_UNIT_LINE_FILL_TYPE" val="2"/>
  <p:tag name="KSO_WM_DIAGRAM_VIRTUALLY_FRAME" val="{&quot;height&quot;:248.3,&quot;left&quot;:94,&quot;top&quot;:206.8,&quot;width&quot;:780.25}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i"/>
  <p:tag name="KSO_WM_UNIT_INDEX" val="1_1_2"/>
  <p:tag name="KSO_WM_UNIT_ID" val="diagram20228118_3*l_h_i*1_1_2"/>
  <p:tag name="KSO_WM_TEMPLATE_CATEGORY" val="diagram"/>
  <p:tag name="KSO_WM_TEMPLATE_INDEX" val="20228118"/>
  <p:tag name="KSO_WM_UNIT_LAYERLEVEL" val="1_1_1"/>
  <p:tag name="KSO_WM_TAG_VERSION" val="1.0"/>
  <p:tag name="KSO_WM_UNIT_FILL_FORE_SCHEMECOLOR_INDEX" val="5"/>
  <p:tag name="KSO_WM_UNIT_FILL_TYPE" val="1"/>
  <p:tag name="KSO_WM_UNIT_TEXT_FILL_FORE_SCHEMECOLOR_INDEX" val="2"/>
  <p:tag name="KSO_WM_UNIT_TEXT_FILL_TYPE" val="1"/>
  <p:tag name="KSO_WM_DIAGRAM_VIRTUALLY_FRAME" val="{&quot;height&quot;:248.3,&quot;left&quot;:94,&quot;top&quot;:206.8,&quot;width&quot;:780.25}"/>
</p:tagLst>
</file>

<file path=ppt/tags/tag152.xml><?xml version="1.0" encoding="utf-8"?>
<p:tagLst xmlns:p="http://schemas.openxmlformats.org/presentationml/2006/main">
  <p:tag name="KSO_WM_DIAGRAM_VIRTUALLY_FRAME" val="{&quot;height&quot;:248.3,&quot;left&quot;:94,&quot;top&quot;:206.8,&quot;width&quot;:780.25}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a"/>
  <p:tag name="KSO_WM_UNIT_INDEX" val="1_1_1"/>
  <p:tag name="KSO_WM_UNIT_ID" val="diagram20228118_3*l_h_a*1_1_1"/>
  <p:tag name="KSO_WM_TEMPLATE_CATEGORY" val="diagram"/>
  <p:tag name="KSO_WM_TEMPLATE_INDEX" val="20228118"/>
  <p:tag name="KSO_WM_UNIT_LAYERLEVEL" val="1_1_1"/>
  <p:tag name="KSO_WM_TAG_VERSION" val="1.0"/>
  <p:tag name="KSO_WM_UNIT_TEXT_FILL_FORE_SCHEMECOLOR_INDEX" val="5"/>
  <p:tag name="KSO_WM_UNIT_TEXT_FILL_TYPE" val="1"/>
  <p:tag name="KSO_WM_DIAGRAM_VIRTUALLY_FRAME" val="{&quot;height&quot;:248.3,&quot;left&quot;:94,&quot;top&quot;:206.8,&quot;width&quot;:780.25}"/>
</p:tagLst>
</file>

<file path=ppt/tags/tag154.xml><?xml version="1.0" encoding="utf-8"?>
<p:tagLst xmlns:p="http://schemas.openxmlformats.org/presentationml/2006/main">
  <p:tag name="KSO_WM_UNIT_SUBTYPE" val="a"/>
  <p:tag name="KSO_WM_UNIT_PRESET_TEXT" val="单击此处输入你的正文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f"/>
  <p:tag name="KSO_WM_UNIT_INDEX" val="1_1_1"/>
  <p:tag name="KSO_WM_UNIT_ID" val="diagram20228118_3*l_h_f*1_1_1"/>
  <p:tag name="KSO_WM_TEMPLATE_CATEGORY" val="diagram"/>
  <p:tag name="KSO_WM_TEMPLATE_INDEX" val="20228118"/>
  <p:tag name="KSO_WM_UNIT_LAYERLEVEL" val="1_1_1"/>
  <p:tag name="KSO_WM_TAG_VERSION" val="1.0"/>
  <p:tag name="KSO_WM_UNIT_TEXT_FILL_FORE_SCHEMECOLOR_INDEX" val="13"/>
  <p:tag name="KSO_WM_UNIT_TEXT_FILL_TYPE" val="1"/>
  <p:tag name="KSO_WM_DIAGRAM_VIRTUALLY_FRAME" val="{&quot;height&quot;:248.3,&quot;left&quot;:94,&quot;top&quot;:206.8,&quot;width&quot;:780.25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i"/>
  <p:tag name="KSO_WM_UNIT_INDEX" val="1_1_3"/>
  <p:tag name="KSO_WM_UNIT_ID" val="diagram20228118_3*l_h_i*1_1_3"/>
  <p:tag name="KSO_WM_TEMPLATE_CATEGORY" val="diagram"/>
  <p:tag name="KSO_WM_TEMPLATE_INDEX" val="20228118"/>
  <p:tag name="KSO_WM_UNIT_LAYERLEVEL" val="1_1_1"/>
  <p:tag name="KSO_WM_TAG_VERSION" val="1.0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  <p:tag name="KSO_WM_DIAGRAM_VIRTUALLY_FRAME" val="{&quot;height&quot;:248.3,&quot;left&quot;:94,&quot;top&quot;:206.8,&quot;width&quot;:780.25}"/>
</p:tagLst>
</file>

<file path=ppt/tags/tag156.xml><?xml version="1.0" encoding="utf-8"?>
<p:tagLst xmlns:p="http://schemas.openxmlformats.org/presentationml/2006/main">
  <p:tag name="KSO_WM_UNIT_VALUE" val="140*140"/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x"/>
  <p:tag name="KSO_WM_UNIT_INDEX" val="1_1_1"/>
  <p:tag name="KSO_WM_UNIT_ID" val="diagram20228118_3*l_h_x*1_1_1"/>
  <p:tag name="KSO_WM_TEMPLATE_CATEGORY" val="diagram"/>
  <p:tag name="KSO_WM_TEMPLATE_INDEX" val="20228118"/>
  <p:tag name="KSO_WM_UNIT_LAYERLEVEL" val="1_1_1"/>
  <p:tag name="KSO_WM_TAG_VERSION" val="1.0"/>
  <p:tag name="KSO_WM_UNIT_SHADOW_SCHEMECOLOR_INDEX" val="5"/>
  <p:tag name="KSO_WM_DIAGRAM_VIRTUALLY_FRAME" val="{&quot;height&quot;:248.3,&quot;left&quot;:94,&quot;top&quot;:206.8,&quot;width&quot;:780.25}"/>
</p:tagLst>
</file>

<file path=ppt/tags/tag157.xml><?xml version="1.0" encoding="utf-8"?>
<p:tagLst xmlns:p="http://schemas.openxmlformats.org/presentationml/2006/main">
  <p:tag name="KSO_WM_DIAGRAM_VIRTUALLY_FRAME" val="{&quot;height&quot;:248.3,&quot;left&quot;:94,&quot;top&quot;:206.8,&quot;width&quot;:780.25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i"/>
  <p:tag name="KSO_WM_UNIT_INDEX" val="1_2_1"/>
  <p:tag name="KSO_WM_UNIT_ID" val="diagram20228118_3*l_h_i*1_2_1"/>
  <p:tag name="KSO_WM_TEMPLATE_CATEGORY" val="diagram"/>
  <p:tag name="KSO_WM_TEMPLATE_INDEX" val="20228118"/>
  <p:tag name="KSO_WM_UNIT_LAYERLEVEL" val="1_1_1"/>
  <p:tag name="KSO_WM_TAG_VERSION" val="1.0"/>
  <p:tag name="KSO_WM_UNIT_LINE_FORE_SCHEMECOLOR_INDEX" val="6"/>
  <p:tag name="KSO_WM_UNIT_LINE_FILL_TYPE" val="2"/>
  <p:tag name="KSO_WM_DIAGRAM_VIRTUALLY_FRAME" val="{&quot;height&quot;:248.3,&quot;left&quot;:94,&quot;top&quot;:206.8,&quot;width&quot;:780.25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i"/>
  <p:tag name="KSO_WM_UNIT_INDEX" val="1_2_2"/>
  <p:tag name="KSO_WM_UNIT_ID" val="diagram20228118_3*l_h_i*1_2_2"/>
  <p:tag name="KSO_WM_TEMPLATE_CATEGORY" val="diagram"/>
  <p:tag name="KSO_WM_TEMPLATE_INDEX" val="20228118"/>
  <p:tag name="KSO_WM_UNIT_LAYERLEVEL" val="1_1_1"/>
  <p:tag name="KSO_WM_TAG_VERSION" val="1.0"/>
  <p:tag name="KSO_WM_UNIT_FILL_FORE_SCHEMECOLOR_INDEX" val="6"/>
  <p:tag name="KSO_WM_UNIT_FILL_TYPE" val="1"/>
  <p:tag name="KSO_WM_UNIT_TEXT_FILL_FORE_SCHEMECOLOR_INDEX" val="2"/>
  <p:tag name="KSO_WM_UNIT_TEXT_FILL_TYPE" val="1"/>
  <p:tag name="KSO_WM_DIAGRAM_VIRTUALLY_FRAME" val="{&quot;height&quot;:248.3,&quot;left&quot;:94,&quot;top&quot;:206.8,&quot;width&quot;:780.25}"/>
</p:tagLst>
</file>

<file path=ppt/tags/tag160.xml><?xml version="1.0" encoding="utf-8"?>
<p:tagLst xmlns:p="http://schemas.openxmlformats.org/presentationml/2006/main">
  <p:tag name="KSO_WM_DIAGRAM_VIRTUALLY_FRAME" val="{&quot;height&quot;:248.3,&quot;left&quot;:94,&quot;top&quot;:206.8,&quot;width&quot;:780.25}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a"/>
  <p:tag name="KSO_WM_UNIT_INDEX" val="1_2_1"/>
  <p:tag name="KSO_WM_UNIT_ID" val="diagram20228118_3*l_h_a*1_2_1"/>
  <p:tag name="KSO_WM_TEMPLATE_CATEGORY" val="diagram"/>
  <p:tag name="KSO_WM_TEMPLATE_INDEX" val="20228118"/>
  <p:tag name="KSO_WM_UNIT_LAYERLEVEL" val="1_1_1"/>
  <p:tag name="KSO_WM_TAG_VERSION" val="1.0"/>
  <p:tag name="KSO_WM_UNIT_TEXT_FILL_FORE_SCHEMECOLOR_INDEX" val="6"/>
  <p:tag name="KSO_WM_UNIT_TEXT_FILL_TYPE" val="1"/>
  <p:tag name="KSO_WM_DIAGRAM_VIRTUALLY_FRAME" val="{&quot;height&quot;:248.3,&quot;left&quot;:94,&quot;top&quot;:206.8,&quot;width&quot;:780.25}"/>
</p:tagLst>
</file>

<file path=ppt/tags/tag162.xml><?xml version="1.0" encoding="utf-8"?>
<p:tagLst xmlns:p="http://schemas.openxmlformats.org/presentationml/2006/main">
  <p:tag name="KSO_WM_UNIT_SUBTYPE" val="a"/>
  <p:tag name="KSO_WM_UNIT_PRESET_TEXT" val="单击此处输入你的正文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f"/>
  <p:tag name="KSO_WM_UNIT_INDEX" val="1_2_1"/>
  <p:tag name="KSO_WM_UNIT_ID" val="diagram20228118_3*l_h_f*1_2_1"/>
  <p:tag name="KSO_WM_TEMPLATE_CATEGORY" val="diagram"/>
  <p:tag name="KSO_WM_TEMPLATE_INDEX" val="20228118"/>
  <p:tag name="KSO_WM_UNIT_LAYERLEVEL" val="1_1_1"/>
  <p:tag name="KSO_WM_TAG_VERSION" val="1.0"/>
  <p:tag name="KSO_WM_UNIT_TEXT_FILL_FORE_SCHEMECOLOR_INDEX" val="13"/>
  <p:tag name="KSO_WM_UNIT_TEXT_FILL_TYPE" val="1"/>
  <p:tag name="KSO_WM_DIAGRAM_VIRTUALLY_FRAME" val="{&quot;height&quot;:248.3,&quot;left&quot;:94,&quot;top&quot;:206.8,&quot;width&quot;:780.25}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i"/>
  <p:tag name="KSO_WM_UNIT_INDEX" val="1_2_3"/>
  <p:tag name="KSO_WM_UNIT_ID" val="diagram20228118_3*l_h_i*1_2_3"/>
  <p:tag name="KSO_WM_TEMPLATE_CATEGORY" val="diagram"/>
  <p:tag name="KSO_WM_TEMPLATE_INDEX" val="20228118"/>
  <p:tag name="KSO_WM_UNIT_LAYERLEVEL" val="1_1_1"/>
  <p:tag name="KSO_WM_TAG_VERSION" val="1.0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2"/>
  <p:tag name="KSO_WM_UNIT_TEXT_FILL_TYPE" val="1"/>
  <p:tag name="KSO_WM_DIAGRAM_VIRTUALLY_FRAME" val="{&quot;height&quot;:248.3,&quot;left&quot;:94,&quot;top&quot;:206.8,&quot;width&quot;:780.25}"/>
</p:tagLst>
</file>

<file path=ppt/tags/tag164.xml><?xml version="1.0" encoding="utf-8"?>
<p:tagLst xmlns:p="http://schemas.openxmlformats.org/presentationml/2006/main">
  <p:tag name="KSO_WM_UNIT_VALUE" val="140*140"/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x"/>
  <p:tag name="KSO_WM_UNIT_INDEX" val="1_2_1"/>
  <p:tag name="KSO_WM_UNIT_ID" val="diagram20228118_3*l_h_x*1_2_1"/>
  <p:tag name="KSO_WM_TEMPLATE_CATEGORY" val="diagram"/>
  <p:tag name="KSO_WM_TEMPLATE_INDEX" val="20228118"/>
  <p:tag name="KSO_WM_UNIT_LAYERLEVEL" val="1_1_1"/>
  <p:tag name="KSO_WM_TAG_VERSION" val="1.0"/>
  <p:tag name="KSO_WM_UNIT_SHADOW_SCHEMECOLOR_INDEX" val="6"/>
  <p:tag name="KSO_WM_DIAGRAM_VIRTUALLY_FRAME" val="{&quot;height&quot;:248.3,&quot;left&quot;:94,&quot;top&quot;:206.8,&quot;width&quot;:780.25}"/>
</p:tagLst>
</file>

<file path=ppt/tags/tag165.xml><?xml version="1.0" encoding="utf-8"?>
<p:tagLst xmlns:p="http://schemas.openxmlformats.org/presentationml/2006/main">
  <p:tag name="KSO_WM_DIAGRAM_VIRTUALLY_FRAME" val="{&quot;height&quot;:248.3,&quot;left&quot;:94,&quot;top&quot;:206.8,&quot;width&quot;:780.25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a"/>
  <p:tag name="KSO_WM_UNIT_INDEX" val="1_3_1"/>
  <p:tag name="KSO_WM_UNIT_ID" val="diagram20228118_3*l_h_a*1_3_1"/>
  <p:tag name="KSO_WM_TEMPLATE_CATEGORY" val="diagram"/>
  <p:tag name="KSO_WM_TEMPLATE_INDEX" val="20228118"/>
  <p:tag name="KSO_WM_UNIT_LAYERLEVEL" val="1_1_1"/>
  <p:tag name="KSO_WM_TAG_VERSION" val="1.0"/>
  <p:tag name="KSO_WM_UNIT_TEXT_FILL_FORE_SCHEMECOLOR_INDEX" val="7"/>
  <p:tag name="KSO_WM_UNIT_TEXT_FILL_TYPE" val="1"/>
  <p:tag name="KSO_WM_DIAGRAM_VIRTUALLY_FRAME" val="{&quot;height&quot;:248.3,&quot;left&quot;:94,&quot;top&quot;:206.8,&quot;width&quot;:780.25}"/>
</p:tagLst>
</file>

<file path=ppt/tags/tag167.xml><?xml version="1.0" encoding="utf-8"?>
<p:tagLst xmlns:p="http://schemas.openxmlformats.org/presentationml/2006/main">
  <p:tag name="KSO_WM_UNIT_SUBTYPE" val="a"/>
  <p:tag name="KSO_WM_UNIT_PRESET_TEXT" val="单击此处输入你的正文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f"/>
  <p:tag name="KSO_WM_UNIT_INDEX" val="1_3_1"/>
  <p:tag name="KSO_WM_UNIT_ID" val="diagram20228118_3*l_h_f*1_3_1"/>
  <p:tag name="KSO_WM_TEMPLATE_CATEGORY" val="diagram"/>
  <p:tag name="KSO_WM_TEMPLATE_INDEX" val="20228118"/>
  <p:tag name="KSO_WM_UNIT_LAYERLEVEL" val="1_1_1"/>
  <p:tag name="KSO_WM_TAG_VERSION" val="1.0"/>
  <p:tag name="KSO_WM_UNIT_TEXT_FILL_FORE_SCHEMECOLOR_INDEX" val="13"/>
  <p:tag name="KSO_WM_UNIT_TEXT_FILL_TYPE" val="1"/>
  <p:tag name="KSO_WM_DIAGRAM_VIRTUALLY_FRAME" val="{&quot;height&quot;:248.3,&quot;left&quot;:94,&quot;top&quot;:206.8,&quot;width&quot;:780.25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i"/>
  <p:tag name="KSO_WM_UNIT_INDEX" val="1_3_3"/>
  <p:tag name="KSO_WM_UNIT_ID" val="diagram20228118_3*l_h_i*1_3_3"/>
  <p:tag name="KSO_WM_TEMPLATE_CATEGORY" val="diagram"/>
  <p:tag name="KSO_WM_TEMPLATE_INDEX" val="20228118"/>
  <p:tag name="KSO_WM_UNIT_LAYERLEVEL" val="1_1_1"/>
  <p:tag name="KSO_WM_TAG_VERSION" val="1.0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2"/>
  <p:tag name="KSO_WM_UNIT_TEXT_FILL_TYPE" val="1"/>
  <p:tag name="KSO_WM_DIAGRAM_VIRTUALLY_FRAME" val="{&quot;height&quot;:248.3,&quot;left&quot;:94,&quot;top&quot;:206.8,&quot;width&quot;:780.25}"/>
</p:tagLst>
</file>

<file path=ppt/tags/tag169.xml><?xml version="1.0" encoding="utf-8"?>
<p:tagLst xmlns:p="http://schemas.openxmlformats.org/presentationml/2006/main">
  <p:tag name="KSO_WM_UNIT_VALUE" val="140*140"/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l_h_x"/>
  <p:tag name="KSO_WM_UNIT_INDEX" val="1_3_1"/>
  <p:tag name="KSO_WM_UNIT_ID" val="diagram20228118_3*l_h_x*1_3_1"/>
  <p:tag name="KSO_WM_TEMPLATE_CATEGORY" val="diagram"/>
  <p:tag name="KSO_WM_TEMPLATE_INDEX" val="20228118"/>
  <p:tag name="KSO_WM_UNIT_LAYERLEVEL" val="1_1_1"/>
  <p:tag name="KSO_WM_TAG_VERSION" val="1.0"/>
  <p:tag name="KSO_WM_UNIT_SHADOW_SCHEMECOLOR_INDEX" val="8"/>
  <p:tag name="KSO_WM_DIAGRAM_VIRTUALLY_FRAME" val="{&quot;height&quot;:248.3,&quot;left&quot;:94,&quot;top&quot;:206.8,&quot;width&quot;:780.25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n_h_i"/>
  <p:tag name="KSO_WM_UNIT_INDEX" val="1_1_1"/>
  <p:tag name="KSO_WM_UNIT_ID" val="diagram20228118_3*n_h_i*1_1_1"/>
  <p:tag name="KSO_WM_TEMPLATE_CATEGORY" val="diagram"/>
  <p:tag name="KSO_WM_TEMPLATE_INDEX" val="20228118"/>
  <p:tag name="KSO_WM_UNIT_LAYERLEVEL" val="1_1_1"/>
  <p:tag name="KSO_WM_TAG_VERSION" val="1.0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171.xml><?xml version="1.0" encoding="utf-8"?>
<p:tagLst xmlns:p="http://schemas.openxmlformats.org/presentationml/2006/main">
  <p:tag name="KSO_WM_UNIT_VALUE" val="217*217"/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TYPE" val="n_h_x"/>
  <p:tag name="KSO_WM_UNIT_INDEX" val="1_1_1"/>
  <p:tag name="KSO_WM_UNIT_ID" val="diagram20228118_3*n_h_x*1_1_1"/>
  <p:tag name="KSO_WM_TEMPLATE_CATEGORY" val="diagram"/>
  <p:tag name="KSO_WM_TEMPLATE_INDEX" val="20228118"/>
  <p:tag name="KSO_WM_UNIT_LAYERLEVEL" val="1_1_1"/>
  <p:tag name="KSO_WM_TAG_VERSION" val="1.0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l1n1-1"/>
  <p:tag name="KSO_WM_UNIT_ID" val="diagram20228118_3*a*1"/>
  <p:tag name="KSO_WM_TEMPLATE_CATEGORY" val="diagram"/>
  <p:tag name="KSO_WM_TEMPLATE_INDEX" val="20228118"/>
  <p:tag name="KSO_WM_UNIT_LAYERLEVEL" val="1"/>
  <p:tag name="KSO_WM_TAG_VERSION" val="1.0"/>
  <p:tag name="KSO_WM_UNIT_TEXT_FILL_FORE_SCHEMECOLOR_INDEX" val="13"/>
  <p:tag name="KSO_WM_UNIT_TEXT_FILL_TYPE" val="1"/>
</p:tagLst>
</file>

<file path=ppt/tags/tag1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74.xml><?xml version="1.0" encoding="utf-8"?>
<p:tagLst xmlns:p="http://schemas.openxmlformats.org/presentationml/2006/main">
  <p:tag name="REFSHAPE" val="936564012"/>
</p:tagLst>
</file>

<file path=ppt/tags/tag175.xml><?xml version="1.0" encoding="utf-8"?>
<p:tagLst xmlns:p="http://schemas.openxmlformats.org/presentationml/2006/main">
  <p:tag name="REFSHAPE" val="936564284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TABLE_ENDDRAG_ORIGIN_RECT" val="740*237"/>
  <p:tag name="TABLE_ENDDRAG_RECT" val="155*193*740*237"/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20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20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5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0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0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1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1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1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5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1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21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218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21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0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2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2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22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22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22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22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23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3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3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5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3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3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239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1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3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3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3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3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3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COMMONDATA" val="eyJoZGlkIjoiZGIzNGViOTQwM2E2ZDBlY2VmOTg4MTFhNzEyYTZmNTQifQ=="/>
  <p:tag name="KSO_WPP_MARK_KEY" val="ae7a1c48-84b9-4766-8a2b-ee911c7d1563"/>
  <p:tag name="commondata" val="eyJoZGlkIjoiNzA0NjU1MWNlMmNmMzZkN2M4N2NkN2MzZDBhMzI4NDUifQ=="/>
  <p:tag name="resource_record_key" val="{&quot;13&quot;:[19971666,19951230]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HarmonyOS Sans SC"/>
        <a:ea typeface=""/>
        <a:cs typeface=""/>
        <a:font script="Jpan" typeface="游ゴシック"/>
        <a:font script="Hang" typeface="맑은 고딕"/>
        <a:font script="Hans" typeface="HarmonyOS Sans SC"/>
        <a:font script="Hant" typeface="新細明體"/>
        <a:font script="Arab" typeface="HarmonyOS Sans SC"/>
        <a:font script="Hebr" typeface="HarmonyOS Sans SC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HarmonyOS Sans SC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20191427">
      <a:dk1>
        <a:srgbClr val="000000"/>
      </a:dk1>
      <a:lt1>
        <a:srgbClr val="FFFFFF"/>
      </a:lt1>
      <a:dk2>
        <a:srgbClr val="768394"/>
      </a:dk2>
      <a:lt2>
        <a:srgbClr val="B23150"/>
      </a:lt2>
      <a:accent1>
        <a:srgbClr val="5F1134"/>
      </a:accent1>
      <a:accent2>
        <a:srgbClr val="B23150"/>
      </a:accent2>
      <a:accent3>
        <a:srgbClr val="E47393"/>
      </a:accent3>
      <a:accent4>
        <a:srgbClr val="5F1134"/>
      </a:accent4>
      <a:accent5>
        <a:srgbClr val="B23150"/>
      </a:accent5>
      <a:accent6>
        <a:srgbClr val="E47393"/>
      </a:accent6>
      <a:hlink>
        <a:srgbClr val="4276AA"/>
      </a:hlink>
      <a:folHlink>
        <a:srgbClr val="BFBFBF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自定义设计方案">
  <a:themeElements>
    <a:clrScheme name="自定义 9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366"/>
      </a:accent1>
      <a:accent2>
        <a:srgbClr val="003366"/>
      </a:accent2>
      <a:accent3>
        <a:srgbClr val="003366"/>
      </a:accent3>
      <a:accent4>
        <a:srgbClr val="003366"/>
      </a:accent4>
      <a:accent5>
        <a:srgbClr val="003366"/>
      </a:accent5>
      <a:accent6>
        <a:srgbClr val="003366"/>
      </a:accent6>
      <a:hlink>
        <a:srgbClr val="003366"/>
      </a:hlink>
      <a:folHlink>
        <a:srgbClr val="003366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HarmonyOS Sans SC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HarmonyOS Sans SC"/>
        <a:ea typeface=""/>
        <a:cs typeface=""/>
        <a:font script="Jpan" typeface="ＭＳ Ｐゴシック"/>
        <a:font script="Hang" typeface="맑은 고딕"/>
        <a:font script="Hans" typeface="HarmonyOS Sans SC"/>
        <a:font script="Hant" typeface="新細明體"/>
        <a:font script="Arab" typeface="HarmonyOS Sans SC"/>
        <a:font script="Hebr" typeface="HarmonyOS Sans SC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HarmonyOS Sans SC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HarmonyOS Sans SC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HarmonyOS Sans SC"/>
        <a:ea typeface=""/>
        <a:cs typeface=""/>
        <a:font script="Jpan" typeface="ＭＳ Ｐゴシック"/>
        <a:font script="Hang" typeface="맑은 고딕"/>
        <a:font script="Hans" typeface="HarmonyOS Sans SC"/>
        <a:font script="Hant" typeface="新細明體"/>
        <a:font script="Arab" typeface="HarmonyOS Sans SC"/>
        <a:font script="Hebr" typeface="HarmonyOS Sans SC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HarmonyOS Sans SC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3371</Words>
  <Application>WPS 演示</Application>
  <PresentationFormat>宽屏</PresentationFormat>
  <Paragraphs>476</Paragraphs>
  <Slides>59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59</vt:i4>
      </vt:variant>
    </vt:vector>
  </HeadingPairs>
  <TitlesOfParts>
    <vt:vector size="88" baseType="lpstr">
      <vt:lpstr>Arial</vt:lpstr>
      <vt:lpstr>宋体</vt:lpstr>
      <vt:lpstr>Wingdings</vt:lpstr>
      <vt:lpstr>HarmonyOS Sans SC</vt:lpstr>
      <vt:lpstr>MiSans Heavy</vt:lpstr>
      <vt:lpstr>Wingdings</vt:lpstr>
      <vt:lpstr>Times New Roman</vt:lpstr>
      <vt:lpstr>微软雅黑</vt:lpstr>
      <vt:lpstr>字魂105号-简雅黑</vt:lpstr>
      <vt:lpstr>Open Sans</vt:lpstr>
      <vt:lpstr>思源宋体 CN Heavy</vt:lpstr>
      <vt:lpstr>黑体</vt:lpstr>
      <vt:lpstr>方正公文小标宋</vt:lpstr>
      <vt:lpstr>Montserrat Black</vt:lpstr>
      <vt:lpstr>Segoe Print</vt:lpstr>
      <vt:lpstr>MiSans</vt:lpstr>
      <vt:lpstr>Arial Unicode MS</vt:lpstr>
      <vt:lpstr>Calibri</vt:lpstr>
      <vt:lpstr>楷体</vt:lpstr>
      <vt:lpstr>方正小标宋_GBK</vt:lpstr>
      <vt:lpstr>Calibri</vt:lpstr>
      <vt:lpstr>等线</vt:lpstr>
      <vt:lpstr>Times New Roman</vt:lpstr>
      <vt:lpstr>等线 Light</vt:lpstr>
      <vt:lpstr>Office 主题​​</vt:lpstr>
      <vt:lpstr>自定义设计方案</vt:lpstr>
      <vt:lpstr>2_Office 主题​​</vt:lpstr>
      <vt:lpstr>1_自定义设计方案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麦田</dc:creator>
  <cp:lastModifiedBy>李晓慧</cp:lastModifiedBy>
  <cp:revision>138</cp:revision>
  <dcterms:created xsi:type="dcterms:W3CDTF">2023-09-06T13:27:00Z</dcterms:created>
  <dcterms:modified xsi:type="dcterms:W3CDTF">2026-04-27T07:05:33Z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85A9D04271124D6DB84E218EB45CE128_13</vt:lpwstr>
  </property>
  <property fmtid="{D5CDD505-2E9C-101B-9397-08002B2CF9AE}" pid="3" name="KSOProductBuildVer">
    <vt:lpwstr>2052-12.1.0.24655</vt:lpwstr>
  </property>
</Properties>
</file>